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80" r:id="rId14"/>
    <p:sldId id="268" r:id="rId15"/>
    <p:sldId id="269" r:id="rId16"/>
    <p:sldId id="272" r:id="rId17"/>
    <p:sldId id="273" r:id="rId18"/>
    <p:sldId id="275" r:id="rId19"/>
    <p:sldId id="282" r:id="rId20"/>
    <p:sldId id="270" r:id="rId21"/>
    <p:sldId id="276" r:id="rId22"/>
  </p:sldIdLst>
  <p:sldSz cx="18288000" cy="10287000"/>
  <p:notesSz cx="6858000" cy="91440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Trebuchet MS Bold" panose="020B07030202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283" autoAdjust="0"/>
  </p:normalViewPr>
  <p:slideViewPr>
    <p:cSldViewPr>
      <p:cViewPr varScale="1">
        <p:scale>
          <a:sx n="36" d="100"/>
          <a:sy n="36" d="100"/>
        </p:scale>
        <p:origin x="52" y="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Good [morning/afternoon], today I’ll present work on </a:t>
            </a:r>
            <a:r>
              <a:rPr lang="en-US" b="1" dirty="0"/>
              <a:t>real-time 3D biomechanical analysis</a:t>
            </a:r>
            <a:r>
              <a:rPr lang="en-US" dirty="0"/>
              <a:t> and an </a:t>
            </a:r>
            <a:r>
              <a:rPr lang="en-US" b="1" dirty="0"/>
              <a:t>AI personal trainer</a:t>
            </a:r>
            <a:r>
              <a:rPr lang="en-US" dirty="0"/>
              <a:t> using </a:t>
            </a:r>
            <a:r>
              <a:rPr lang="en-US" dirty="0" err="1"/>
              <a:t>markerless</a:t>
            </a:r>
            <a:r>
              <a:rPr lang="en-US" dirty="0"/>
              <a:t> motion capture. This is based on Masters work I supervised, conducted by Lize Steyn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Unity builds the full humanoid model.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685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“In summary:</a:t>
            </a:r>
          </a:p>
          <a:p>
            <a:r>
              <a:rPr lang="en-US" b="1" dirty="0"/>
              <a:t>Low-cost webcams</a:t>
            </a:r>
            <a:r>
              <a:rPr lang="en-US" dirty="0"/>
              <a:t> replace expensive lab systems.</a:t>
            </a:r>
          </a:p>
          <a:p>
            <a:r>
              <a:rPr lang="en-US" b="1" dirty="0"/>
              <a:t>~50 mm accuracy, real-time speed</a:t>
            </a:r>
            <a:r>
              <a:rPr lang="en-US" dirty="0"/>
              <a:t>.</a:t>
            </a:r>
          </a:p>
          <a:p>
            <a:r>
              <a:rPr lang="en-US" dirty="0"/>
              <a:t>Provides </a:t>
            </a:r>
            <a:r>
              <a:rPr lang="en-US" b="1" dirty="0"/>
              <a:t>immediate feedback</a:t>
            </a:r>
            <a:r>
              <a:rPr lang="en-US" dirty="0"/>
              <a:t> for athletes.</a:t>
            </a:r>
            <a:br>
              <a:rPr lang="en-US" dirty="0"/>
            </a:br>
            <a:r>
              <a:rPr lang="en-US" dirty="0"/>
              <a:t>This work demonstrates how </a:t>
            </a:r>
            <a:r>
              <a:rPr lang="en-US" dirty="0" err="1"/>
              <a:t>markerless</a:t>
            </a:r>
            <a:r>
              <a:rPr lang="en-US" dirty="0"/>
              <a:t> AI-driven systems can make biomechanical training more </a:t>
            </a:r>
            <a:r>
              <a:rPr lang="en-US" b="1" dirty="0"/>
              <a:t>accessible and scalable</a:t>
            </a:r>
            <a:r>
              <a:rPr lang="en-US" dirty="0"/>
              <a:t>.”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514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0585E-B2C6-D2DD-76E2-5F010786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CCA34-4199-85B8-F12C-DA51006F4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DF461-7303-5E3D-83F1-069431DD5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Exercises supported: 7 strength movements. We analyze </a:t>
            </a:r>
            <a:r>
              <a:rPr lang="en-US" b="1" dirty="0"/>
              <a:t>joint angles, symmetry, and alignment</a:t>
            </a:r>
            <a:r>
              <a:rPr lang="en-US" dirty="0"/>
              <a:t>, give </a:t>
            </a:r>
            <a:r>
              <a:rPr lang="en-US" b="1" dirty="0"/>
              <a:t>scores and rep counts</a:t>
            </a:r>
            <a:r>
              <a:rPr lang="en-US" dirty="0"/>
              <a:t>, and provide </a:t>
            </a:r>
            <a:r>
              <a:rPr lang="en-US" b="1" dirty="0"/>
              <a:t>instant feedback</a:t>
            </a:r>
            <a:r>
              <a:rPr lang="en-US" dirty="0"/>
              <a:t>.”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2FD1A-1B66-84D8-EB7D-B7518201E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011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 system provides </a:t>
            </a:r>
            <a:r>
              <a:rPr lang="en-US" b="1" dirty="0"/>
              <a:t>phase tracking</a:t>
            </a:r>
            <a:r>
              <a:rPr lang="en-US" dirty="0"/>
              <a:t>, </a:t>
            </a:r>
            <a:r>
              <a:rPr lang="en-US" b="1" dirty="0"/>
              <a:t>rep scores</a:t>
            </a:r>
            <a:r>
              <a:rPr lang="en-US" dirty="0"/>
              <a:t>, and an overall </a:t>
            </a:r>
            <a:r>
              <a:rPr lang="en-US" b="1" dirty="0"/>
              <a:t>movement score</a:t>
            </a:r>
            <a:r>
              <a:rPr lang="en-US" dirty="0"/>
              <a:t> with </a:t>
            </a:r>
            <a:r>
              <a:rPr lang="en-US" dirty="0" err="1"/>
              <a:t>colour</a:t>
            </a:r>
            <a:r>
              <a:rPr lang="en-US" dirty="0"/>
              <a:t>-coded feedback.</a:t>
            </a:r>
            <a:br>
              <a:rPr lang="en-US" dirty="0"/>
            </a:br>
            <a:r>
              <a:rPr lang="en-US" dirty="0"/>
              <a:t>This mimics what a real trainer would highlight during a workout.”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57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 system runs </a:t>
            </a:r>
            <a:r>
              <a:rPr lang="en-US" b="1" dirty="0"/>
              <a:t>real-time</a:t>
            </a:r>
            <a:r>
              <a:rPr lang="en-US" dirty="0"/>
              <a:t> on standard hardware.</a:t>
            </a:r>
            <a:br>
              <a:rPr lang="en-US" dirty="0"/>
            </a:br>
            <a:r>
              <a:rPr lang="en-US" dirty="0"/>
              <a:t>Performance depends somewhat on </a:t>
            </a:r>
            <a:r>
              <a:rPr lang="en-US" b="1" dirty="0"/>
              <a:t>video quality and lighting</a:t>
            </a:r>
            <a:r>
              <a:rPr lang="en-US" dirty="0"/>
              <a:t>, but results are consistent within tested setups.”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53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49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“Thank you for your attention. I’d be glad to take any questions.”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173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0AC94-C38F-472D-883B-AF92FE934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7376E-93F6-081A-99C7-5BB35E0F0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EF8F5-3E00-ED33-AE10-13F92CC14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“Thank you for your attention. I’d be glad to take any questions.”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81CCF-7921-E9CA-18FE-942818883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0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6205-4736-4BCB-7E5D-BBBBE5E23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953B9-8C05-71FC-B32C-A7F667E91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DBD0C-9D33-FD39-1E6D-D3E1730D2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“Thank you for your attention. I’d be glad to take any questions.”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E102F-B20D-606D-AC6D-47B962E6A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618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“Limitations: currently </a:t>
            </a:r>
            <a:r>
              <a:rPr lang="en-US" b="1" dirty="0"/>
              <a:t>only tested on 7 exercises</a:t>
            </a:r>
            <a:r>
              <a:rPr lang="en-US" dirty="0"/>
              <a:t>, depends on camera quality, and needs </a:t>
            </a:r>
            <a:r>
              <a:rPr lang="en-US" b="1" dirty="0"/>
              <a:t>validation on a wider population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Future: refine machine learning models, expand the exercise library, and test in </a:t>
            </a:r>
            <a:r>
              <a:rPr lang="en-US" b="1" dirty="0"/>
              <a:t>clinical/rehabilitation contexts</a:t>
            </a:r>
            <a:r>
              <a:rPr lang="en-US" dirty="0"/>
              <a:t>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03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“Traditional 3D motion capture is accurate but expensive, needs labs, and is not accessible to gyms or athletes.</a:t>
            </a:r>
            <a:br>
              <a:rPr lang="en-US" dirty="0"/>
            </a:br>
            <a:r>
              <a:rPr lang="en-US" dirty="0"/>
              <a:t>Our goal: close the gap between </a:t>
            </a:r>
            <a:r>
              <a:rPr lang="en-US" b="1" dirty="0"/>
              <a:t>research-grade analysis</a:t>
            </a:r>
            <a:r>
              <a:rPr lang="en-US" dirty="0"/>
              <a:t> and </a:t>
            </a:r>
            <a:r>
              <a:rPr lang="en-US" b="1" dirty="0"/>
              <a:t>practical, affordable tools</a:t>
            </a:r>
            <a:r>
              <a:rPr lang="en-US" dirty="0"/>
              <a:t>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938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C278B-BE32-1676-C419-7DFEC1A8E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98C55-5182-5512-15D3-09D1FB0A2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3FDFC-DF16-D10E-B2CE-19667A389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“Thank you for your attention. I’d be glad to take any questions.”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57F3D-D452-DE79-BCBA-BF4E37168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3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use </a:t>
            </a:r>
            <a:r>
              <a:rPr lang="en-US" b="1" dirty="0"/>
              <a:t>three low-cost webcams</a:t>
            </a:r>
            <a:r>
              <a:rPr lang="en-US" dirty="0"/>
              <a:t>, no markers or specialized suits.</a:t>
            </a:r>
            <a:br>
              <a:rPr lang="en-US" dirty="0"/>
            </a:br>
            <a:r>
              <a:rPr lang="en-US" dirty="0"/>
              <a:t>This makes the system accessible in </a:t>
            </a:r>
            <a:r>
              <a:rPr lang="en-US" b="1" dirty="0"/>
              <a:t>gyms, clinics, or even at home</a:t>
            </a:r>
            <a:r>
              <a:rPr lang="en-US" dirty="0"/>
              <a:t>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85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Input: </a:t>
            </a:r>
            <a:r>
              <a:rPr lang="en-US" i="1" dirty="0"/>
              <a:t>‘We capture synchronized video from 3 webcams.’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69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Processing: </a:t>
            </a:r>
            <a:r>
              <a:rPr lang="en-US" i="1" dirty="0"/>
              <a:t>‘We tested five state-of-the-art pose estimation models, including </a:t>
            </a:r>
            <a:r>
              <a:rPr lang="en-US" i="1" dirty="0" err="1"/>
              <a:t>OpenPose</a:t>
            </a:r>
            <a:r>
              <a:rPr lang="en-US" i="1" dirty="0"/>
              <a:t> and YOLOv8.’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43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Reconstruction: </a:t>
            </a:r>
            <a:r>
              <a:rPr lang="en-US" i="1" dirty="0"/>
              <a:t>‘2D </a:t>
            </a:r>
            <a:r>
              <a:rPr lang="en-US" i="1" dirty="0" err="1"/>
              <a:t>keypoints</a:t>
            </a:r>
            <a:r>
              <a:rPr lang="en-US" i="1" dirty="0"/>
              <a:t> from each camera are triangulated into 3D coordinates.’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37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Smoothing &amp; Output: </a:t>
            </a:r>
            <a:r>
              <a:rPr lang="en-US" i="1" dirty="0"/>
              <a:t>‘We use a Kalman filter for stability, and visualize in real time using Unity.’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3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benchmarked five models.</a:t>
            </a:r>
            <a:br>
              <a:rPr lang="en-US" dirty="0"/>
            </a:br>
            <a:r>
              <a:rPr lang="en-US" dirty="0"/>
              <a:t>The winner: </a:t>
            </a:r>
            <a:r>
              <a:rPr lang="en-US" b="1" dirty="0"/>
              <a:t>YOLOv8m-pose</a:t>
            </a:r>
            <a:r>
              <a:rPr lang="en-US" dirty="0"/>
              <a:t> with </a:t>
            </a:r>
            <a:r>
              <a:rPr lang="en-US" b="1" dirty="0"/>
              <a:t>~50 mm mean error</a:t>
            </a:r>
            <a:r>
              <a:rPr lang="en-US" dirty="0"/>
              <a:t> and </a:t>
            </a:r>
            <a:r>
              <a:rPr lang="en-US" b="1" dirty="0"/>
              <a:t>32 </a:t>
            </a:r>
            <a:r>
              <a:rPr lang="en-US" b="1" dirty="0" err="1"/>
              <a:t>ms</a:t>
            </a:r>
            <a:r>
              <a:rPr lang="en-US" b="1" dirty="0"/>
              <a:t>/frame latency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This gave the best </a:t>
            </a:r>
            <a:r>
              <a:rPr lang="en-US" b="1" dirty="0"/>
              <a:t>speed–accuracy trade-off</a:t>
            </a:r>
            <a:r>
              <a:rPr lang="en-US" dirty="0"/>
              <a:t> for real-time use.”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62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Webcam system + calibration → YOLOv8 </a:t>
            </a:r>
            <a:r>
              <a:rPr lang="en-ZA" dirty="0" err="1"/>
              <a:t>keypoints</a:t>
            </a:r>
            <a:r>
              <a:rPr lang="en-ZA" dirty="0"/>
              <a:t> → triangulation.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68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1612">
            <a:off x="-537351" y="2546091"/>
            <a:ext cx="20308040" cy="0"/>
          </a:xfrm>
          <a:prstGeom prst="line">
            <a:avLst/>
          </a:prstGeom>
          <a:ln w="9525" cap="rnd">
            <a:solidFill>
              <a:srgbClr val="EBA9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0"/>
            <a:ext cx="18288000" cy="9229725"/>
            <a:chOff x="0" y="0"/>
            <a:chExt cx="24384000" cy="123063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12306300"/>
            </a:xfrm>
            <a:custGeom>
              <a:avLst/>
              <a:gdLst/>
              <a:ahLst/>
              <a:cxnLst/>
              <a:rect l="l" t="t" r="r" b="b"/>
              <a:pathLst>
                <a:path w="24384000" h="12306300">
                  <a:moveTo>
                    <a:pt x="0" y="0"/>
                  </a:moveTo>
                  <a:lnTo>
                    <a:pt x="24384000" y="0"/>
                  </a:lnTo>
                  <a:lnTo>
                    <a:pt x="24384000" y="12306300"/>
                  </a:lnTo>
                  <a:lnTo>
                    <a:pt x="0" y="1230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14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81216" y="-321276"/>
            <a:ext cx="3099247" cy="5686222"/>
          </a:xfrm>
          <a:custGeom>
            <a:avLst/>
            <a:gdLst/>
            <a:ahLst/>
            <a:cxnLst/>
            <a:rect l="l" t="t" r="r" b="b"/>
            <a:pathLst>
              <a:path w="3099247" h="5686222">
                <a:moveTo>
                  <a:pt x="0" y="0"/>
                </a:moveTo>
                <a:lnTo>
                  <a:pt x="3099247" y="0"/>
                </a:lnTo>
                <a:lnTo>
                  <a:pt x="3099247" y="5686222"/>
                </a:lnTo>
                <a:lnTo>
                  <a:pt x="0" y="5686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7" r="-2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12256" y="1"/>
            <a:ext cx="18300254" cy="3148714"/>
            <a:chOff x="0" y="0"/>
            <a:chExt cx="24400338" cy="41982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00383" cy="4198239"/>
            </a:xfrm>
            <a:custGeom>
              <a:avLst/>
              <a:gdLst/>
              <a:ahLst/>
              <a:cxnLst/>
              <a:rect l="l" t="t" r="r" b="b"/>
              <a:pathLst>
                <a:path w="24400383" h="4198239">
                  <a:moveTo>
                    <a:pt x="24400383" y="0"/>
                  </a:moveTo>
                  <a:lnTo>
                    <a:pt x="0" y="0"/>
                  </a:lnTo>
                  <a:lnTo>
                    <a:pt x="0" y="4198239"/>
                  </a:lnTo>
                  <a:lnTo>
                    <a:pt x="24400383" y="4198239"/>
                  </a:lnTo>
                  <a:close/>
                </a:path>
              </a:pathLst>
            </a:custGeom>
            <a:gradFill rotWithShape="1">
              <a:gsLst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15614242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8376" y="-1749"/>
            <a:ext cx="4170318" cy="2254482"/>
          </a:xfrm>
          <a:custGeom>
            <a:avLst/>
            <a:gdLst/>
            <a:ahLst/>
            <a:cxnLst/>
            <a:rect l="l" t="t" r="r" b="b"/>
            <a:pathLst>
              <a:path w="4170318" h="2254482">
                <a:moveTo>
                  <a:pt x="0" y="0"/>
                </a:moveTo>
                <a:lnTo>
                  <a:pt x="4170318" y="0"/>
                </a:lnTo>
                <a:lnTo>
                  <a:pt x="4170318" y="2254482"/>
                </a:lnTo>
                <a:lnTo>
                  <a:pt x="0" y="2254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5" b="-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5072543" y="8859492"/>
            <a:ext cx="1966856" cy="27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20"/>
              </a:lnSpc>
            </a:pPr>
            <a:r>
              <a:rPr lang="en-US" sz="1350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rPr>
              <a:t>Photo by Stefan Els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7910" y="1925341"/>
            <a:ext cx="14784039" cy="4263861"/>
            <a:chOff x="0" y="0"/>
            <a:chExt cx="19712052" cy="4581052"/>
          </a:xfrm>
          <a:solidFill>
            <a:srgbClr val="61223B">
              <a:alpha val="66000"/>
            </a:srgb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712051" cy="4581017"/>
            </a:xfrm>
            <a:custGeom>
              <a:avLst/>
              <a:gdLst/>
              <a:ahLst/>
              <a:cxnLst/>
              <a:rect l="l" t="t" r="r" b="b"/>
              <a:pathLst>
                <a:path w="19712051" h="4581017">
                  <a:moveTo>
                    <a:pt x="0" y="4581017"/>
                  </a:moveTo>
                  <a:lnTo>
                    <a:pt x="18236312" y="4581017"/>
                  </a:lnTo>
                  <a:cubicBezTo>
                    <a:pt x="19051271" y="4581017"/>
                    <a:pt x="19712051" y="3920363"/>
                    <a:pt x="19712051" y="3105277"/>
                  </a:cubicBezTo>
                  <a:lnTo>
                    <a:pt x="1971205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8624" y="2340894"/>
            <a:ext cx="14152406" cy="356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3"/>
              </a:lnSpc>
            </a:pPr>
            <a:r>
              <a:rPr lang="en-US" sz="4045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3D Biomechanical Analysis and AI Personal Trainer for Strength And Conditioning Exercises Using </a:t>
            </a:r>
            <a:r>
              <a:rPr lang="en-US" sz="4045" b="1" dirty="0" err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Markerless</a:t>
            </a:r>
            <a:r>
              <a:rPr lang="en-US" sz="4045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Motion Capture</a:t>
            </a:r>
          </a:p>
          <a:p>
            <a:pPr>
              <a:lnSpc>
                <a:spcPts val="5663"/>
              </a:lnSpc>
            </a:pPr>
            <a:endParaRPr lang="en-US" sz="4045" b="1" dirty="0">
              <a:solidFill>
                <a:srgbClr val="FFFFFF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>
              <a:lnSpc>
                <a:spcPts val="5663"/>
              </a:lnSpc>
            </a:pPr>
            <a:r>
              <a:rPr lang="en-US" sz="32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Rensu P Theart, </a:t>
            </a:r>
            <a:r>
              <a:rPr lang="en-US" sz="3200" b="1" dirty="0" err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Lizé</a:t>
            </a:r>
            <a:r>
              <a:rPr lang="en-US" sz="32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Steyn, Keagan Ellenberger, Chris-Mari Schreuder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32645" y="2705209"/>
            <a:ext cx="6595817" cy="6521614"/>
          </a:xfrm>
          <a:custGeom>
            <a:avLst/>
            <a:gdLst/>
            <a:ahLst/>
            <a:cxnLst/>
            <a:rect l="l" t="t" r="r" b="b"/>
            <a:pathLst>
              <a:path w="6595817" h="6521614">
                <a:moveTo>
                  <a:pt x="0" y="0"/>
                </a:moveTo>
                <a:lnTo>
                  <a:pt x="6595818" y="0"/>
                </a:lnTo>
                <a:lnTo>
                  <a:pt x="6595818" y="6521614"/>
                </a:lnTo>
                <a:lnTo>
                  <a:pt x="0" y="6521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912871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Design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499592" y="2737689"/>
            <a:ext cx="3759708" cy="3293287"/>
          </a:xfrm>
          <a:custGeom>
            <a:avLst/>
            <a:gdLst/>
            <a:ahLst/>
            <a:cxnLst/>
            <a:rect l="l" t="t" r="r" b="b"/>
            <a:pathLst>
              <a:path w="3759708" h="3293287">
                <a:moveTo>
                  <a:pt x="0" y="0"/>
                </a:moveTo>
                <a:lnTo>
                  <a:pt x="3759708" y="0"/>
                </a:lnTo>
                <a:lnTo>
                  <a:pt x="3759708" y="3293288"/>
                </a:lnTo>
                <a:lnTo>
                  <a:pt x="0" y="3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877" r="-129433" b="-213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499592" y="5966016"/>
            <a:ext cx="3759708" cy="3293287"/>
          </a:xfrm>
          <a:custGeom>
            <a:avLst/>
            <a:gdLst/>
            <a:ahLst/>
            <a:cxnLst/>
            <a:rect l="l" t="t" r="r" b="b"/>
            <a:pathLst>
              <a:path w="3759708" h="3293287">
                <a:moveTo>
                  <a:pt x="0" y="0"/>
                </a:moveTo>
                <a:lnTo>
                  <a:pt x="3759708" y="0"/>
                </a:lnTo>
                <a:lnTo>
                  <a:pt x="3759708" y="3293287"/>
                </a:lnTo>
                <a:lnTo>
                  <a:pt x="0" y="32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9035" r="-30276" b="-213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01838" y="2658777"/>
            <a:ext cx="5830808" cy="274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Web-cam</a:t>
            </a:r>
            <a:r>
              <a:rPr lang="en-US" sz="315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system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Camera </a:t>
            </a:r>
            <a:r>
              <a:rPr lang="en-US" sz="3154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calibration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YOLOv8m-pose model generates </a:t>
            </a:r>
            <a:r>
              <a:rPr lang="en-US" sz="3154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2D keypoints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Triangulate </a:t>
            </a:r>
            <a:r>
              <a:rPr lang="en-US" sz="3154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3D keypoints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13066" y="3105844"/>
            <a:ext cx="10329706" cy="5784635"/>
          </a:xfrm>
          <a:custGeom>
            <a:avLst/>
            <a:gdLst/>
            <a:ahLst/>
            <a:cxnLst/>
            <a:rect l="l" t="t" r="r" b="b"/>
            <a:pathLst>
              <a:path w="10329706" h="5784635">
                <a:moveTo>
                  <a:pt x="0" y="0"/>
                </a:moveTo>
                <a:lnTo>
                  <a:pt x="10329706" y="0"/>
                </a:lnTo>
                <a:lnTo>
                  <a:pt x="10329706" y="5784635"/>
                </a:lnTo>
                <a:lnTo>
                  <a:pt x="0" y="5784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912871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Design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1838" y="2658777"/>
            <a:ext cx="6194148" cy="219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Import</a:t>
            </a: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3D </a:t>
            </a:r>
            <a:r>
              <a:rPr lang="en-US" sz="3154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keypoints</a:t>
            </a: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to Unity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Construct </a:t>
            </a: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segments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Generate a </a:t>
            </a:r>
            <a:r>
              <a:rPr lang="en-US" sz="3154" u="sng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</a:t>
            </a: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ull humanoid model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11637823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Performance</a:t>
            </a:r>
          </a:p>
        </p:txBody>
      </p:sp>
      <p:pic>
        <p:nvPicPr>
          <p:cNvPr id="12" name="Biomechanical_demo_12-50sec_powerpoint">
            <a:hlinkClick r:id="" action="ppaction://media"/>
            <a:extLst>
              <a:ext uri="{FF2B5EF4-FFF2-40B4-BE49-F238E27FC236}">
                <a16:creationId xmlns:a16="http://schemas.microsoft.com/office/drawing/2014/main" id="{CAB43814-3A31-BEFF-72BE-B525802BD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099" y="2159846"/>
            <a:ext cx="7543800" cy="7627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15283-A948-B20E-D98E-FFE725D4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0072FED-DBA0-F1CD-CB18-40A1A6F6564B}"/>
              </a:ext>
            </a:extLst>
          </p:cNvPr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C0FDE0A-884D-F906-6950-3689757AD7CA}"/>
                </a:ext>
              </a:extLst>
            </p:cNvPr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E73801BA-E569-2B5B-64AF-47EDB124DD64}"/>
              </a:ext>
            </a:extLst>
          </p:cNvPr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5D7354A-B475-BD44-29E3-9B291C80DB78}"/>
              </a:ext>
            </a:extLst>
          </p:cNvPr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9A13B35-A8C9-7B54-5D7A-8E2D73C144B8}"/>
                </a:ext>
              </a:extLst>
            </p:cNvPr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D0EFDFE-2FAD-C788-4A7B-DC3EE7D3022A}"/>
              </a:ext>
            </a:extLst>
          </p:cNvPr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2C2A883-6712-68D5-9B3D-432DC881D575}"/>
              </a:ext>
            </a:extLst>
          </p:cNvPr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62811C6-1CB5-C54C-8D86-0A38A29044EC}"/>
              </a:ext>
            </a:extLst>
          </p:cNvPr>
          <p:cNvSpPr/>
          <p:nvPr/>
        </p:nvSpPr>
        <p:spPr>
          <a:xfrm>
            <a:off x="6302058" y="2909872"/>
            <a:ext cx="11626503" cy="6176580"/>
          </a:xfrm>
          <a:custGeom>
            <a:avLst/>
            <a:gdLst/>
            <a:ahLst/>
            <a:cxnLst/>
            <a:rect l="l" t="t" r="r" b="b"/>
            <a:pathLst>
              <a:path w="11626503" h="6176580">
                <a:moveTo>
                  <a:pt x="0" y="0"/>
                </a:moveTo>
                <a:lnTo>
                  <a:pt x="11626504" y="0"/>
                </a:lnTo>
                <a:lnTo>
                  <a:pt x="11626504" y="6176580"/>
                </a:lnTo>
                <a:lnTo>
                  <a:pt x="0" y="6176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9304BD0-3BEE-A524-71A0-B4A5BE25ABE4}"/>
              </a:ext>
            </a:extLst>
          </p:cNvPr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FE171BB-DEB0-704C-C4AA-826DFB7DFBE9}"/>
              </a:ext>
            </a:extLst>
          </p:cNvPr>
          <p:cNvSpPr txBox="1"/>
          <p:nvPr/>
        </p:nvSpPr>
        <p:spPr>
          <a:xfrm>
            <a:off x="501838" y="471219"/>
            <a:ext cx="912871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Design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5BA383-3D06-727D-784A-3A53FBAAF905}"/>
              </a:ext>
            </a:extLst>
          </p:cNvPr>
          <p:cNvSpPr txBox="1"/>
          <p:nvPr/>
        </p:nvSpPr>
        <p:spPr>
          <a:xfrm>
            <a:off x="369779" y="2658777"/>
            <a:ext cx="5669419" cy="585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8442" lvl="1" indent="-324221" algn="l">
              <a:lnSpc>
                <a:spcPts val="4204"/>
              </a:lnSpc>
              <a:buFont typeface="Arial"/>
              <a:buChar char="•"/>
            </a:pPr>
            <a:r>
              <a:rPr lang="en-US" sz="3003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Exercise Selection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7 strength exercises supported</a:t>
            </a:r>
          </a:p>
          <a:p>
            <a:pPr marL="648442" lvl="1" indent="-324221" algn="l">
              <a:lnSpc>
                <a:spcPts val="4204"/>
              </a:lnSpc>
              <a:buFont typeface="Arial"/>
              <a:buChar char="•"/>
            </a:pPr>
            <a:r>
              <a:rPr lang="en-US" sz="3003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Form Analysis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Joint angles, symmetry, alignment</a:t>
            </a:r>
          </a:p>
          <a:p>
            <a:pPr marL="648442" lvl="1" indent="-324221" algn="l">
              <a:lnSpc>
                <a:spcPts val="4204"/>
              </a:lnSpc>
              <a:buFont typeface="Arial"/>
              <a:buChar char="•"/>
            </a:pPr>
            <a:r>
              <a:rPr lang="en-US" sz="3003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Scoring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Performance metrics with </a:t>
            </a:r>
            <a:r>
              <a:rPr lang="en-US" sz="3003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colour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coding</a:t>
            </a:r>
          </a:p>
          <a:p>
            <a:pPr marL="648442" lvl="1" indent="-324221" algn="l">
              <a:lnSpc>
                <a:spcPts val="4204"/>
              </a:lnSpc>
              <a:buFont typeface="Arial"/>
              <a:buChar char="•"/>
            </a:pPr>
            <a:r>
              <a:rPr lang="en-US" sz="3003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Rep Counting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Automatic repetition detection</a:t>
            </a:r>
          </a:p>
          <a:p>
            <a:pPr marL="648442" lvl="1" indent="-324221" algn="l">
              <a:lnSpc>
                <a:spcPts val="4204"/>
              </a:lnSpc>
              <a:buFont typeface="Arial"/>
              <a:buChar char="•"/>
            </a:pPr>
            <a:r>
              <a:rPr lang="en-US" sz="3003" u="sng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en-US" sz="3003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nstant Feedback</a:t>
            </a:r>
            <a:r>
              <a:rPr lang="en-US" sz="300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Visual and numerical guidance</a:t>
            </a:r>
          </a:p>
        </p:txBody>
      </p:sp>
      <p:pic>
        <p:nvPicPr>
          <p:cNvPr id="14" name="A1 Back squat_18sec">
            <a:hlinkClick r:id="" action="ppaction://media"/>
            <a:extLst>
              <a:ext uri="{FF2B5EF4-FFF2-40B4-BE49-F238E27FC236}">
                <a16:creationId xmlns:a16="http://schemas.microsoft.com/office/drawing/2014/main" id="{4F6C7185-18F1-5BBF-A7B7-C7D35EB2A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2057" y="2900344"/>
            <a:ext cx="11636423" cy="61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8167" y="5996010"/>
            <a:ext cx="8173152" cy="3412291"/>
          </a:xfrm>
          <a:custGeom>
            <a:avLst/>
            <a:gdLst/>
            <a:ahLst/>
            <a:cxnLst/>
            <a:rect l="l" t="t" r="r" b="b"/>
            <a:pathLst>
              <a:path w="8173152" h="3412291">
                <a:moveTo>
                  <a:pt x="0" y="0"/>
                </a:moveTo>
                <a:lnTo>
                  <a:pt x="8173153" y="0"/>
                </a:lnTo>
                <a:lnTo>
                  <a:pt x="8173153" y="3412291"/>
                </a:lnTo>
                <a:lnTo>
                  <a:pt x="0" y="341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9561" y="2649680"/>
            <a:ext cx="8950272" cy="3207962"/>
          </a:xfrm>
          <a:custGeom>
            <a:avLst/>
            <a:gdLst/>
            <a:ahLst/>
            <a:cxnLst/>
            <a:rect l="l" t="t" r="r" b="b"/>
            <a:pathLst>
              <a:path w="8950272" h="3207962">
                <a:moveTo>
                  <a:pt x="0" y="0"/>
                </a:moveTo>
                <a:lnTo>
                  <a:pt x="8950272" y="0"/>
                </a:lnTo>
                <a:lnTo>
                  <a:pt x="8950272" y="3207962"/>
                </a:lnTo>
                <a:lnTo>
                  <a:pt x="0" y="3207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2" b="-23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839561" y="5996010"/>
            <a:ext cx="8950272" cy="3412291"/>
          </a:xfrm>
          <a:custGeom>
            <a:avLst/>
            <a:gdLst/>
            <a:ahLst/>
            <a:cxnLst/>
            <a:rect l="l" t="t" r="r" b="b"/>
            <a:pathLst>
              <a:path w="8950272" h="3412291">
                <a:moveTo>
                  <a:pt x="0" y="0"/>
                </a:moveTo>
                <a:lnTo>
                  <a:pt x="8950272" y="0"/>
                </a:lnTo>
                <a:lnTo>
                  <a:pt x="8950272" y="3412291"/>
                </a:lnTo>
                <a:lnTo>
                  <a:pt x="0" y="341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912871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Design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01213C-6BD7-A26C-F3C0-6338843781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01" r="1327"/>
          <a:stretch>
            <a:fillRect/>
          </a:stretch>
        </p:blipFill>
        <p:spPr>
          <a:xfrm>
            <a:off x="494538" y="2731231"/>
            <a:ext cx="8173152" cy="30199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78316" y="3150712"/>
            <a:ext cx="2615171" cy="2922839"/>
          </a:xfrm>
          <a:custGeom>
            <a:avLst/>
            <a:gdLst/>
            <a:ahLst/>
            <a:cxnLst/>
            <a:rect l="l" t="t" r="r" b="b"/>
            <a:pathLst>
              <a:path w="2615171" h="2922839">
                <a:moveTo>
                  <a:pt x="0" y="0"/>
                </a:moveTo>
                <a:lnTo>
                  <a:pt x="2615171" y="0"/>
                </a:lnTo>
                <a:lnTo>
                  <a:pt x="2615171" y="2922838"/>
                </a:lnTo>
                <a:lnTo>
                  <a:pt x="0" y="2922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74" t="-3087" r="-330093" b="-1200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17807" y="2504217"/>
            <a:ext cx="544974" cy="589749"/>
            <a:chOff x="0" y="0"/>
            <a:chExt cx="812800" cy="8795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8914" y="2722892"/>
            <a:ext cx="5221727" cy="479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Action selection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Full range of motion percentage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Rep score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Phase score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Phase and rep tracking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Segmented results</a:t>
            </a:r>
          </a:p>
          <a:p>
            <a:pPr marL="734059" lvl="1" indent="-367030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Total movement score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421000" y="6233393"/>
            <a:ext cx="544974" cy="589749"/>
            <a:chOff x="0" y="0"/>
            <a:chExt cx="812800" cy="8795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421000" y="6985067"/>
            <a:ext cx="544974" cy="589749"/>
            <a:chOff x="0" y="0"/>
            <a:chExt cx="812800" cy="8795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421000" y="7894823"/>
            <a:ext cx="544974" cy="589749"/>
            <a:chOff x="0" y="0"/>
            <a:chExt cx="812800" cy="87957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144000" y="3150712"/>
            <a:ext cx="8658918" cy="5678723"/>
          </a:xfrm>
          <a:custGeom>
            <a:avLst/>
            <a:gdLst/>
            <a:ahLst/>
            <a:cxnLst/>
            <a:rect l="l" t="t" r="r" b="b"/>
            <a:pathLst>
              <a:path w="8658918" h="5678723">
                <a:moveTo>
                  <a:pt x="0" y="0"/>
                </a:moveTo>
                <a:lnTo>
                  <a:pt x="8658918" y="0"/>
                </a:lnTo>
                <a:lnTo>
                  <a:pt x="8658918" y="5678723"/>
                </a:lnTo>
                <a:lnTo>
                  <a:pt x="0" y="5678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38150" b="-929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6427772" y="6947169"/>
            <a:ext cx="544974" cy="589749"/>
            <a:chOff x="0" y="0"/>
            <a:chExt cx="812800" cy="8795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104197" y="2504217"/>
            <a:ext cx="544974" cy="589749"/>
            <a:chOff x="0" y="0"/>
            <a:chExt cx="812800" cy="87957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536948" y="4861337"/>
            <a:ext cx="544974" cy="589749"/>
            <a:chOff x="0" y="0"/>
            <a:chExt cx="812800" cy="87957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79579"/>
            </a:xfrm>
            <a:custGeom>
              <a:avLst/>
              <a:gdLst/>
              <a:ahLst/>
              <a:cxnLst/>
              <a:rect l="l" t="t" r="r" b="b"/>
              <a:pathLst>
                <a:path w="812800" h="879579">
                  <a:moveTo>
                    <a:pt x="406400" y="0"/>
                  </a:moveTo>
                  <a:cubicBezTo>
                    <a:pt x="181951" y="0"/>
                    <a:pt x="0" y="196901"/>
                    <a:pt x="0" y="439790"/>
                  </a:cubicBezTo>
                  <a:cubicBezTo>
                    <a:pt x="0" y="682679"/>
                    <a:pt x="181951" y="879579"/>
                    <a:pt x="406400" y="879579"/>
                  </a:cubicBezTo>
                  <a:cubicBezTo>
                    <a:pt x="630849" y="879579"/>
                    <a:pt x="812800" y="682679"/>
                    <a:pt x="812800" y="439790"/>
                  </a:cubicBezTo>
                  <a:cubicBezTo>
                    <a:pt x="812800" y="1969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1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72936"/>
              <a:ext cx="660400" cy="72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268866" y="2483932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72059" y="6213108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572059" y="6964782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572059" y="7874538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255256" y="2483932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88007" y="4841052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6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578831" y="6926884"/>
            <a:ext cx="242856" cy="56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1838" y="471219"/>
            <a:ext cx="912871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Design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838" y="3601675"/>
            <a:ext cx="8413134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Video quality dependency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Limited to tested exercises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Need for broader population validation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7059804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Current 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48563" y="3605446"/>
            <a:ext cx="7510737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Machine learning pose refinement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Expanded exercise database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Clinical validation studies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63428" y="2693283"/>
            <a:ext cx="4057372" cy="63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8"/>
              </a:lnSpc>
            </a:pPr>
            <a:r>
              <a:rPr lang="en-US" sz="3713" b="1" dirty="0">
                <a:solidFill>
                  <a:srgbClr val="FFFFFF"/>
                </a:solidFill>
                <a:latin typeface="Trebuchet MS" panose="020B0603020202020204" pitchFamily="34" charset="0"/>
                <a:ea typeface="Canva Sans Bold"/>
                <a:cs typeface="Canva Sans Bold"/>
                <a:sym typeface="Canva Sans Bold"/>
              </a:rPr>
              <a:t>Future Directions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5346" y="2693283"/>
            <a:ext cx="2639853" cy="63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8"/>
              </a:lnSpc>
            </a:pPr>
            <a:r>
              <a:rPr lang="en-US" sz="3713" b="1" dirty="0">
                <a:solidFill>
                  <a:srgbClr val="FFFFFF"/>
                </a:solidFill>
                <a:latin typeface="Trebuchet MS" panose="020B0603020202020204" pitchFamily="34" charset="0"/>
                <a:ea typeface="Canva Sans Bold"/>
                <a:cs typeface="Canva Sans Bold"/>
                <a:sym typeface="Canva Sans Bold"/>
              </a:rPr>
              <a:t>Limitations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8914" y="2722892"/>
            <a:ext cx="15302172" cy="302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Cost-effective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Uses standard webcams instead of </a:t>
            </a:r>
            <a:r>
              <a:rPr lang="en-US" sz="3399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specialised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equipment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Performance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50mm accuracy with 32ms processing speed per frame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Immediate feedback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Real-time form correction and scoring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Portable setup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Works in any environment with proper lighting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User-friendly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No markers or technical expertise required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5805251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Key Takeaways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5C980-BADB-DFA5-4B24-56E33451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4E12CC3-0868-5538-6788-18BAEA3B0391}"/>
              </a:ext>
            </a:extLst>
          </p:cNvPr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0BFD8A-36CE-D625-9FEF-0FADC859BE65}"/>
                </a:ext>
              </a:extLst>
            </p:cNvPr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226A250A-FB5C-F331-3239-C92429365922}"/>
              </a:ext>
            </a:extLst>
          </p:cNvPr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C4F4819-B052-986B-D4A1-CA330A7B6A28}"/>
              </a:ext>
            </a:extLst>
          </p:cNvPr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829026B-C11C-5CBC-EC57-18E97A91D896}"/>
                </a:ext>
              </a:extLst>
            </p:cNvPr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96A0037-2873-2AEB-2BCA-4990012D5A9B}"/>
              </a:ext>
            </a:extLst>
          </p:cNvPr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2E246B9-A38B-4C79-5ECC-535B11165787}"/>
              </a:ext>
            </a:extLst>
          </p:cNvPr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937F08F-51A9-A550-AE09-969821569B14}"/>
              </a:ext>
            </a:extLst>
          </p:cNvPr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AFC7F2B-A532-8AD6-673B-6807F61FA3E8}"/>
              </a:ext>
            </a:extLst>
          </p:cNvPr>
          <p:cNvSpPr txBox="1"/>
          <p:nvPr/>
        </p:nvSpPr>
        <p:spPr>
          <a:xfrm>
            <a:off x="501838" y="471219"/>
            <a:ext cx="7727762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38"/>
              </a:lnSpc>
            </a:pPr>
            <a:r>
              <a:rPr lang="en-US" sz="6098" b="1" dirty="0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Acknowledgements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C1273F-EE99-014E-97E3-A56B2A40EA46}"/>
              </a:ext>
            </a:extLst>
          </p:cNvPr>
          <p:cNvGrpSpPr/>
          <p:nvPr/>
        </p:nvGrpSpPr>
        <p:grpSpPr>
          <a:xfrm>
            <a:off x="5324475" y="3553584"/>
            <a:ext cx="7639049" cy="4191000"/>
            <a:chOff x="5257801" y="3553584"/>
            <a:chExt cx="7639049" cy="4191000"/>
          </a:xfrm>
        </p:grpSpPr>
        <p:pic>
          <p:nvPicPr>
            <p:cNvPr id="1026" name="Picture 2" descr="Photo of Chris-Mari Schreuder">
              <a:extLst>
                <a:ext uri="{FF2B5EF4-FFF2-40B4-BE49-F238E27FC236}">
                  <a16:creationId xmlns:a16="http://schemas.microsoft.com/office/drawing/2014/main" id="{3147FE15-51D8-D6CB-FF3C-1708BC20C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3600" y="3553584"/>
              <a:ext cx="314325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hoto of Lizé Steyn">
              <a:extLst>
                <a:ext uri="{FF2B5EF4-FFF2-40B4-BE49-F238E27FC236}">
                  <a16:creationId xmlns:a16="http://schemas.microsoft.com/office/drawing/2014/main" id="{958BC67E-B707-4C99-EF99-6DA4098DA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1" y="3553584"/>
              <a:ext cx="314325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7B9A80-CC2F-CCF4-2F87-5503E151A4AB}"/>
              </a:ext>
            </a:extLst>
          </p:cNvPr>
          <p:cNvSpPr txBox="1"/>
          <p:nvPr/>
        </p:nvSpPr>
        <p:spPr>
          <a:xfrm>
            <a:off x="5791200" y="7821729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Lizé</a:t>
            </a:r>
            <a:r>
              <a:rPr lang="en-Z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Steyn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88847-399C-2FEE-624E-23D4D11E0C8F}"/>
              </a:ext>
            </a:extLst>
          </p:cNvPr>
          <p:cNvSpPr txBox="1"/>
          <p:nvPr/>
        </p:nvSpPr>
        <p:spPr>
          <a:xfrm>
            <a:off x="8707335" y="7821728"/>
            <a:ext cx="536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Chris-Mari Schreuder</a:t>
            </a:r>
          </a:p>
        </p:txBody>
      </p:sp>
    </p:spTree>
    <p:extLst>
      <p:ext uri="{BB962C8B-B14F-4D97-AF65-F5344CB8AC3E}">
        <p14:creationId xmlns:p14="http://schemas.microsoft.com/office/powerpoint/2010/main" val="94262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6F4FE-8FDE-919D-235D-54E0889B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9F1DE9F-8282-97B8-7EF1-7B16D8BAB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15353"/>
          <a:stretch>
            <a:fillRect/>
          </a:stretch>
        </p:blipFill>
        <p:spPr>
          <a:xfrm>
            <a:off x="-26193" y="1973694"/>
            <a:ext cx="18328480" cy="789420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EF3F2953-90BE-D19E-B175-D4045BEFF1BD}"/>
              </a:ext>
            </a:extLst>
          </p:cNvPr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903F2C1-6110-B924-42BE-569DF6576892}"/>
                </a:ext>
              </a:extLst>
            </p:cNvPr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3C953AAC-2C32-0838-1429-27A6A1ACE1F9}"/>
              </a:ext>
            </a:extLst>
          </p:cNvPr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1B798A9-C836-19F2-9B04-9DD10BCA6624}"/>
              </a:ext>
            </a:extLst>
          </p:cNvPr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E7CA214-381A-C9C1-2421-F40430025B2D}"/>
                </a:ext>
              </a:extLst>
            </p:cNvPr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FA23A979-D719-4C41-866C-60C87987EBBF}"/>
              </a:ext>
            </a:extLst>
          </p:cNvPr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E8287FD-3EB7-FBC7-C056-9F5D351C0DEE}"/>
              </a:ext>
            </a:extLst>
          </p:cNvPr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6EEE4-3D9A-2EEE-28A2-374103A7921B}"/>
              </a:ext>
            </a:extLst>
          </p:cNvPr>
          <p:cNvGrpSpPr/>
          <p:nvPr/>
        </p:nvGrpSpPr>
        <p:grpSpPr>
          <a:xfrm>
            <a:off x="228600" y="2249136"/>
            <a:ext cx="6309155" cy="3951673"/>
            <a:chOff x="246357" y="1944030"/>
            <a:chExt cx="3101468" cy="1942572"/>
          </a:xfrm>
        </p:grpSpPr>
        <p:sp>
          <p:nvSpPr>
            <p:cNvPr id="15" name="Round Single Corner of Rectangle ">
              <a:extLst>
                <a:ext uri="{FF2B5EF4-FFF2-40B4-BE49-F238E27FC236}">
                  <a16:creationId xmlns:a16="http://schemas.microsoft.com/office/drawing/2014/main" id="{C684E2ED-AA78-C61C-D68B-C74374181689}"/>
                </a:ext>
              </a:extLst>
            </p:cNvPr>
            <p:cNvSpPr/>
            <p:nvPr/>
          </p:nvSpPr>
          <p:spPr>
            <a:xfrm rot="5400000">
              <a:off x="825805" y="1364582"/>
              <a:ext cx="1942572" cy="3101468"/>
            </a:xfrm>
            <a:prstGeom prst="round1Rect">
              <a:avLst/>
            </a:prstGeom>
            <a:solidFill>
              <a:srgbClr val="4D535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  <p:sp>
          <p:nvSpPr>
            <p:cNvPr id="16" name="Title">
              <a:extLst>
                <a:ext uri="{FF2B5EF4-FFF2-40B4-BE49-F238E27FC236}">
                  <a16:creationId xmlns:a16="http://schemas.microsoft.com/office/drawing/2014/main" id="{115F3965-D73C-E095-EFFA-A1127E8A7FC4}"/>
                </a:ext>
              </a:extLst>
            </p:cNvPr>
            <p:cNvSpPr txBox="1"/>
            <p:nvPr/>
          </p:nvSpPr>
          <p:spPr>
            <a:xfrm>
              <a:off x="534088" y="2075615"/>
              <a:ext cx="2708645" cy="1679402"/>
            </a:xfrm>
            <a:prstGeom prst="rect">
              <a:avLst/>
            </a:prstGeom>
            <a:solidFill>
              <a:schemeClr val="bg2">
                <a:alpha val="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Thank you</a:t>
              </a:r>
            </a:p>
            <a:p>
              <a:r>
                <a:rPr lang="en-US" sz="7200" b="1" dirty="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Enkosi</a:t>
              </a:r>
              <a:endParaRPr lang="en-US" sz="7200" b="1" dirty="0">
                <a:solidFill>
                  <a:schemeClr val="bg1"/>
                </a:solidFill>
                <a:latin typeface="Trebuchet MS" panose="020B0703020202090204" pitchFamily="34" charset="0"/>
              </a:endParaRPr>
            </a:p>
            <a:p>
              <a:r>
                <a:rPr lang="en-US" sz="7200" b="1" dirty="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Dankie</a:t>
              </a:r>
              <a:endParaRPr lang="en-US" sz="7200" b="1" dirty="0">
                <a:solidFill>
                  <a:schemeClr val="bg1"/>
                </a:solidFill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9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838" y="471219"/>
            <a:ext cx="1387484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Current Limitations in Motion Analysis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5347" y="2885418"/>
            <a:ext cx="15537731" cy="268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Traditional 3D motion capture systems are </a:t>
            </a:r>
            <a:r>
              <a:rPr lang="en-US" sz="3836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expensive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 </a:t>
            </a:r>
            <a:r>
              <a:rPr lang="en-US" sz="3836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specialised</a:t>
            </a:r>
            <a:r>
              <a:rPr lang="en-US" sz="383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laboratory environments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Limited accessibility</a:t>
            </a:r>
            <a:r>
              <a:rPr lang="en-US" sz="383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for athletes and trainers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The gap</a:t>
            </a:r>
            <a:r>
              <a:rPr lang="en-US" sz="383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between research-grade analysis and practical application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63311" y="2790143"/>
            <a:ext cx="10561378" cy="6416037"/>
          </a:xfrm>
          <a:custGeom>
            <a:avLst/>
            <a:gdLst/>
            <a:ahLst/>
            <a:cxnLst/>
            <a:rect l="l" t="t" r="r" b="b"/>
            <a:pathLst>
              <a:path w="10561378" h="6416037">
                <a:moveTo>
                  <a:pt x="0" y="0"/>
                </a:moveTo>
                <a:lnTo>
                  <a:pt x="10561378" y="0"/>
                </a:lnTo>
                <a:lnTo>
                  <a:pt x="10561378" y="6416037"/>
                </a:lnTo>
                <a:lnTo>
                  <a:pt x="0" y="6416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11637823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 System Performance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B4141-E503-B4C8-6AE6-CD65FAF7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BC41CD-1F32-052A-CDAD-83A6464E82E7}"/>
              </a:ext>
            </a:extLst>
          </p:cNvPr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10962B-C785-A583-5D21-F250DC6F9AEE}"/>
                </a:ext>
              </a:extLst>
            </p:cNvPr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3B5DA009-26B7-34DA-50C8-516AA51A758E}"/>
              </a:ext>
            </a:extLst>
          </p:cNvPr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F1AF0EF-F7F9-B737-6A97-8B61C3791423}"/>
              </a:ext>
            </a:extLst>
          </p:cNvPr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2271311-A04F-80C6-063D-76E7C3A05551}"/>
                </a:ext>
              </a:extLst>
            </p:cNvPr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D6B24B-AC46-DD8D-4A77-526FC7ABE124}"/>
              </a:ext>
            </a:extLst>
          </p:cNvPr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4731965-4EA1-E317-1940-EAA33079112E}"/>
              </a:ext>
            </a:extLst>
          </p:cNvPr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53D91E8-FF2A-BCB7-C594-0B272B0B46AD}"/>
              </a:ext>
            </a:extLst>
          </p:cNvPr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62376AB-91A6-352C-B189-E3B6ED7E7966}"/>
              </a:ext>
            </a:extLst>
          </p:cNvPr>
          <p:cNvSpPr txBox="1"/>
          <p:nvPr/>
        </p:nvSpPr>
        <p:spPr>
          <a:xfrm>
            <a:off x="501838" y="471219"/>
            <a:ext cx="11805088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38"/>
              </a:lnSpc>
            </a:pPr>
            <a:r>
              <a:rPr lang="en-US" sz="6098" b="1" dirty="0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Movement Score Calculation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E14AB-A353-1C71-F094-200865DE7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699" y="2508490"/>
            <a:ext cx="11658600" cy="68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5" name="AutoShape 5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01838" y="471219"/>
            <a:ext cx="1260315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Markerless Motion Capture 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5347" y="2863408"/>
            <a:ext cx="11089258" cy="340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4187" lvl="1" algn="l">
              <a:lnSpc>
                <a:spcPts val="5371"/>
              </a:lnSpc>
            </a:pPr>
            <a:r>
              <a:rPr lang="en-US" sz="3836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Our System Requirements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Real-time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3D biomechanical feedback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Low-cost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webcam setup (3 cameras)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No markers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or </a:t>
            </a:r>
            <a:r>
              <a:rPr lang="en-US" sz="3836" u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speciali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z</a:t>
            </a:r>
            <a:r>
              <a:rPr lang="en-US" sz="3836" u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ed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equipment requ</a:t>
            </a:r>
            <a:r>
              <a:rPr lang="en-US" sz="3836" u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</a:t>
            </a:r>
            <a:r>
              <a:rPr lang="en-US" sz="3836" u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ed</a:t>
            </a:r>
          </a:p>
          <a:p>
            <a:pPr marL="828373" lvl="1" indent="-414186" algn="l">
              <a:lnSpc>
                <a:spcPts val="5371"/>
              </a:lnSpc>
              <a:buFont typeface="Arial"/>
              <a:buChar char="•"/>
            </a:pPr>
            <a:r>
              <a:rPr lang="en-US" sz="3836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Accessible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for gyms, clinics,</a:t>
            </a:r>
            <a:r>
              <a:rPr lang="en-US" sz="3836" u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a</a:t>
            </a:r>
            <a:r>
              <a:rPr lang="en-US" sz="383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nd home use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15332" y="3356581"/>
            <a:ext cx="13226607" cy="6340013"/>
          </a:xfrm>
          <a:custGeom>
            <a:avLst/>
            <a:gdLst/>
            <a:ahLst/>
            <a:cxnLst/>
            <a:rect l="l" t="t" r="r" b="b"/>
            <a:pathLst>
              <a:path w="13226607" h="6340013">
                <a:moveTo>
                  <a:pt x="0" y="0"/>
                </a:moveTo>
                <a:lnTo>
                  <a:pt x="13226606" y="0"/>
                </a:lnTo>
                <a:lnTo>
                  <a:pt x="13226606" y="6340013"/>
                </a:lnTo>
                <a:lnTo>
                  <a:pt x="0" y="634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6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290738" y="3313907"/>
            <a:ext cx="1791701" cy="6120402"/>
            <a:chOff x="0" y="0"/>
            <a:chExt cx="471888" cy="16381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1888" cy="1638165"/>
            </a:xfrm>
            <a:custGeom>
              <a:avLst/>
              <a:gdLst/>
              <a:ahLst/>
              <a:cxnLst/>
              <a:rect l="l" t="t" r="r" b="b"/>
              <a:pathLst>
                <a:path w="471888" h="1638165">
                  <a:moveTo>
                    <a:pt x="0" y="0"/>
                  </a:moveTo>
                  <a:lnTo>
                    <a:pt x="471888" y="0"/>
                  </a:lnTo>
                  <a:lnTo>
                    <a:pt x="471888" y="1638165"/>
                  </a:lnTo>
                  <a:lnTo>
                    <a:pt x="0" y="16381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471888" cy="1647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7607230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90738" y="2412684"/>
            <a:ext cx="13251201" cy="561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Input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Multi-angle 2D video from 3 webcams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15332" y="3356581"/>
            <a:ext cx="13226607" cy="6340013"/>
          </a:xfrm>
          <a:custGeom>
            <a:avLst/>
            <a:gdLst/>
            <a:ahLst/>
            <a:cxnLst/>
            <a:rect l="l" t="t" r="r" b="b"/>
            <a:pathLst>
              <a:path w="13226607" h="6340013">
                <a:moveTo>
                  <a:pt x="0" y="0"/>
                </a:moveTo>
                <a:lnTo>
                  <a:pt x="13226606" y="0"/>
                </a:lnTo>
                <a:lnTo>
                  <a:pt x="13226606" y="6340013"/>
                </a:lnTo>
                <a:lnTo>
                  <a:pt x="0" y="634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6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7607230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2012" y="2462561"/>
            <a:ext cx="1473098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Processing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5 pose estimation models tested (YOLOv8, </a:t>
            </a:r>
            <a:r>
              <a:rPr lang="en-US" sz="3399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OpenPose</a:t>
            </a:r>
            <a:r>
              <a:rPr lang="en-US" sz="3399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, etc.)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D285AD-CC25-3786-B66F-00381C9135FD}"/>
              </a:ext>
            </a:extLst>
          </p:cNvPr>
          <p:cNvSpPr/>
          <p:nvPr/>
        </p:nvSpPr>
        <p:spPr>
          <a:xfrm>
            <a:off x="2343150" y="3381375"/>
            <a:ext cx="4648200" cy="5372100"/>
          </a:xfrm>
          <a:custGeom>
            <a:avLst/>
            <a:gdLst>
              <a:gd name="connsiteX0" fmla="*/ 4648200 w 4648200"/>
              <a:gd name="connsiteY0" fmla="*/ 5362575 h 5372100"/>
              <a:gd name="connsiteX1" fmla="*/ 4629150 w 4648200"/>
              <a:gd name="connsiteY1" fmla="*/ 0 h 5372100"/>
              <a:gd name="connsiteX2" fmla="*/ 0 w 4648200"/>
              <a:gd name="connsiteY2" fmla="*/ 0 h 5372100"/>
              <a:gd name="connsiteX3" fmla="*/ 9525 w 4648200"/>
              <a:gd name="connsiteY3" fmla="*/ 5143500 h 5372100"/>
              <a:gd name="connsiteX4" fmla="*/ 1685925 w 4648200"/>
              <a:gd name="connsiteY4" fmla="*/ 5153025 h 5372100"/>
              <a:gd name="connsiteX5" fmla="*/ 1695450 w 4648200"/>
              <a:gd name="connsiteY5" fmla="*/ 5372100 h 5372100"/>
              <a:gd name="connsiteX6" fmla="*/ 4648200 w 4648200"/>
              <a:gd name="connsiteY6" fmla="*/ 5362575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48200" h="5372100">
                <a:moveTo>
                  <a:pt x="4648200" y="5362575"/>
                </a:moveTo>
                <a:lnTo>
                  <a:pt x="4629150" y="0"/>
                </a:lnTo>
                <a:lnTo>
                  <a:pt x="0" y="0"/>
                </a:lnTo>
                <a:lnTo>
                  <a:pt x="9525" y="5143500"/>
                </a:lnTo>
                <a:lnTo>
                  <a:pt x="1685925" y="5153025"/>
                </a:lnTo>
                <a:lnTo>
                  <a:pt x="1695450" y="5372100"/>
                </a:lnTo>
                <a:lnTo>
                  <a:pt x="4648200" y="5362575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15332" y="3356581"/>
            <a:ext cx="13226607" cy="6340013"/>
          </a:xfrm>
          <a:custGeom>
            <a:avLst/>
            <a:gdLst/>
            <a:ahLst/>
            <a:cxnLst/>
            <a:rect l="l" t="t" r="r" b="b"/>
            <a:pathLst>
              <a:path w="13226607" h="6340013">
                <a:moveTo>
                  <a:pt x="0" y="0"/>
                </a:moveTo>
                <a:lnTo>
                  <a:pt x="13226606" y="0"/>
                </a:lnTo>
                <a:lnTo>
                  <a:pt x="13226606" y="6340013"/>
                </a:lnTo>
                <a:lnTo>
                  <a:pt x="0" y="634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6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7607230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3141" y="2462561"/>
            <a:ext cx="14730988" cy="56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Reconstruction</a:t>
            </a:r>
            <a:r>
              <a:rPr lang="en-US" sz="3399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: Stereo triangulation for 3D coordinates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D5CBCA2-A473-C226-AE0D-783945EAF407}"/>
              </a:ext>
            </a:extLst>
          </p:cNvPr>
          <p:cNvSpPr/>
          <p:nvPr/>
        </p:nvSpPr>
        <p:spPr>
          <a:xfrm>
            <a:off x="2405575" y="3727938"/>
            <a:ext cx="7230794" cy="5767754"/>
          </a:xfrm>
          <a:custGeom>
            <a:avLst/>
            <a:gdLst>
              <a:gd name="connsiteX0" fmla="*/ 2771336 w 7230794"/>
              <a:gd name="connsiteY0" fmla="*/ 323557 h 5767754"/>
              <a:gd name="connsiteX1" fmla="*/ 279947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85403 w 7230794"/>
              <a:gd name="connsiteY10" fmla="*/ 0 h 5767754"/>
              <a:gd name="connsiteX11" fmla="*/ 2771336 w 7230794"/>
              <a:gd name="connsiteY11" fmla="*/ 323557 h 5767754"/>
              <a:gd name="connsiteX0" fmla="*/ 2771336 w 7230794"/>
              <a:gd name="connsiteY0" fmla="*/ 323557 h 5767754"/>
              <a:gd name="connsiteX1" fmla="*/ 279947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47303 w 7230794"/>
              <a:gd name="connsiteY10" fmla="*/ 0 h 5767754"/>
              <a:gd name="connsiteX11" fmla="*/ 2771336 w 7230794"/>
              <a:gd name="connsiteY11" fmla="*/ 323557 h 5767754"/>
              <a:gd name="connsiteX0" fmla="*/ 2756096 w 7230794"/>
              <a:gd name="connsiteY0" fmla="*/ 3517 h 5767754"/>
              <a:gd name="connsiteX1" fmla="*/ 279947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47303 w 7230794"/>
              <a:gd name="connsiteY10" fmla="*/ 0 h 5767754"/>
              <a:gd name="connsiteX11" fmla="*/ 2756096 w 7230794"/>
              <a:gd name="connsiteY11" fmla="*/ 3517 h 5767754"/>
              <a:gd name="connsiteX0" fmla="*/ 2747303 w 7230794"/>
              <a:gd name="connsiteY0" fmla="*/ 0 h 5767754"/>
              <a:gd name="connsiteX1" fmla="*/ 279947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47303 w 7230794"/>
              <a:gd name="connsiteY10" fmla="*/ 0 h 5767754"/>
              <a:gd name="connsiteX0" fmla="*/ 2770163 w 7230794"/>
              <a:gd name="connsiteY0" fmla="*/ 0 h 5767754"/>
              <a:gd name="connsiteX1" fmla="*/ 279947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70163 w 7230794"/>
              <a:gd name="connsiteY10" fmla="*/ 0 h 5767754"/>
              <a:gd name="connsiteX0" fmla="*/ 2770163 w 7230794"/>
              <a:gd name="connsiteY0" fmla="*/ 0 h 5767754"/>
              <a:gd name="connsiteX1" fmla="*/ 2768991 w 7230794"/>
              <a:gd name="connsiteY1" fmla="*/ 4937760 h 5767754"/>
              <a:gd name="connsiteX2" fmla="*/ 1561514 w 7230794"/>
              <a:gd name="connsiteY2" fmla="*/ 4937760 h 5767754"/>
              <a:gd name="connsiteX3" fmla="*/ 1561514 w 7230794"/>
              <a:gd name="connsiteY3" fmla="*/ 4768948 h 5767754"/>
              <a:gd name="connsiteX4" fmla="*/ 0 w 7230794"/>
              <a:gd name="connsiteY4" fmla="*/ 4754880 h 5767754"/>
              <a:gd name="connsiteX5" fmla="*/ 0 w 7230794"/>
              <a:gd name="connsiteY5" fmla="*/ 5753687 h 5767754"/>
              <a:gd name="connsiteX6" fmla="*/ 1589650 w 7230794"/>
              <a:gd name="connsiteY6" fmla="*/ 5767754 h 5767754"/>
              <a:gd name="connsiteX7" fmla="*/ 1589650 w 7230794"/>
              <a:gd name="connsiteY7" fmla="*/ 5556739 h 5767754"/>
              <a:gd name="connsiteX8" fmla="*/ 7230794 w 7230794"/>
              <a:gd name="connsiteY8" fmla="*/ 5528604 h 5767754"/>
              <a:gd name="connsiteX9" fmla="*/ 7216727 w 7230794"/>
              <a:gd name="connsiteY9" fmla="*/ 14068 h 5767754"/>
              <a:gd name="connsiteX10" fmla="*/ 2770163 w 7230794"/>
              <a:gd name="connsiteY10" fmla="*/ 0 h 576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30794" h="5767754">
                <a:moveTo>
                  <a:pt x="2770163" y="0"/>
                </a:moveTo>
                <a:cubicBezTo>
                  <a:pt x="2769772" y="1645920"/>
                  <a:pt x="2769382" y="3291840"/>
                  <a:pt x="2768991" y="4937760"/>
                </a:cubicBezTo>
                <a:lnTo>
                  <a:pt x="1561514" y="4937760"/>
                </a:lnTo>
                <a:lnTo>
                  <a:pt x="1561514" y="4768948"/>
                </a:lnTo>
                <a:lnTo>
                  <a:pt x="0" y="4754880"/>
                </a:lnTo>
                <a:lnTo>
                  <a:pt x="0" y="5753687"/>
                </a:lnTo>
                <a:lnTo>
                  <a:pt x="1589650" y="5767754"/>
                </a:lnTo>
                <a:lnTo>
                  <a:pt x="1589650" y="5556739"/>
                </a:lnTo>
                <a:lnTo>
                  <a:pt x="7230794" y="5528604"/>
                </a:lnTo>
                <a:lnTo>
                  <a:pt x="7216727" y="14068"/>
                </a:lnTo>
                <a:lnTo>
                  <a:pt x="2770163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15332" y="3356581"/>
            <a:ext cx="13226607" cy="6340013"/>
          </a:xfrm>
          <a:custGeom>
            <a:avLst/>
            <a:gdLst/>
            <a:ahLst/>
            <a:cxnLst/>
            <a:rect l="l" t="t" r="r" b="b"/>
            <a:pathLst>
              <a:path w="13226607" h="6340013">
                <a:moveTo>
                  <a:pt x="0" y="0"/>
                </a:moveTo>
                <a:lnTo>
                  <a:pt x="13226606" y="0"/>
                </a:lnTo>
                <a:lnTo>
                  <a:pt x="13226606" y="6340013"/>
                </a:lnTo>
                <a:lnTo>
                  <a:pt x="0" y="634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6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877092" y="4071651"/>
            <a:ext cx="2949847" cy="4679249"/>
            <a:chOff x="0" y="0"/>
            <a:chExt cx="776915" cy="12323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6915" cy="1232395"/>
            </a:xfrm>
            <a:custGeom>
              <a:avLst/>
              <a:gdLst/>
              <a:ahLst/>
              <a:cxnLst/>
              <a:rect l="l" t="t" r="r" b="b"/>
              <a:pathLst>
                <a:path w="776915" h="1232395">
                  <a:moveTo>
                    <a:pt x="0" y="0"/>
                  </a:moveTo>
                  <a:lnTo>
                    <a:pt x="776915" y="0"/>
                  </a:lnTo>
                  <a:lnTo>
                    <a:pt x="776915" y="1232395"/>
                  </a:lnTo>
                  <a:lnTo>
                    <a:pt x="0" y="12323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776915" cy="1241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7607230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3141" y="2462561"/>
            <a:ext cx="14730988" cy="56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Smoothing</a:t>
            </a:r>
            <a:r>
              <a:rPr lang="en-US" sz="3399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: Kalman filter for stability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15332" y="3356581"/>
            <a:ext cx="13226607" cy="6340013"/>
          </a:xfrm>
          <a:custGeom>
            <a:avLst/>
            <a:gdLst/>
            <a:ahLst/>
            <a:cxnLst/>
            <a:rect l="l" t="t" r="r" b="b"/>
            <a:pathLst>
              <a:path w="13226607" h="6340013">
                <a:moveTo>
                  <a:pt x="0" y="0"/>
                </a:moveTo>
                <a:lnTo>
                  <a:pt x="13226606" y="0"/>
                </a:lnTo>
                <a:lnTo>
                  <a:pt x="13226606" y="6340013"/>
                </a:lnTo>
                <a:lnTo>
                  <a:pt x="0" y="634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6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715686" y="3708567"/>
            <a:ext cx="4698422" cy="5088007"/>
            <a:chOff x="0" y="0"/>
            <a:chExt cx="1237444" cy="13400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7444" cy="1340051"/>
            </a:xfrm>
            <a:custGeom>
              <a:avLst/>
              <a:gdLst/>
              <a:ahLst/>
              <a:cxnLst/>
              <a:rect l="l" t="t" r="r" b="b"/>
              <a:pathLst>
                <a:path w="1237444" h="1340051">
                  <a:moveTo>
                    <a:pt x="0" y="0"/>
                  </a:moveTo>
                  <a:lnTo>
                    <a:pt x="1237444" y="0"/>
                  </a:lnTo>
                  <a:lnTo>
                    <a:pt x="1237444" y="1340051"/>
                  </a:lnTo>
                  <a:lnTo>
                    <a:pt x="0" y="13400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237444" cy="1349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838" y="471219"/>
            <a:ext cx="7607230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3141" y="2462561"/>
            <a:ext cx="14730988" cy="56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Output</a:t>
            </a:r>
            <a:r>
              <a:rPr lang="en-US" sz="3399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: Real-time Unity </a:t>
            </a:r>
            <a:r>
              <a:rPr lang="en-US" sz="3399" dirty="0" err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visualisation</a:t>
            </a:r>
            <a:endParaRPr lang="en-US" sz="3399" dirty="0">
              <a:solidFill>
                <a:srgbClr val="FFFFFF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77833"/>
            <a:ext cx="18288000" cy="413930"/>
            <a:chOff x="0" y="0"/>
            <a:chExt cx="24384000" cy="55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551942"/>
            </a:xfrm>
            <a:custGeom>
              <a:avLst/>
              <a:gdLst/>
              <a:ahLst/>
              <a:cxnLst/>
              <a:rect l="l" t="t" r="r" b="b"/>
              <a:pathLst>
                <a:path w="24384000" h="551942">
                  <a:moveTo>
                    <a:pt x="0" y="0"/>
                  </a:moveTo>
                  <a:lnTo>
                    <a:pt x="24384000" y="0"/>
                  </a:lnTo>
                  <a:lnTo>
                    <a:pt x="24384000" y="551942"/>
                  </a:lnTo>
                  <a:lnTo>
                    <a:pt x="0" y="551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5363">
            <a:off x="-14299" y="9875709"/>
            <a:ext cx="18316597" cy="0"/>
          </a:xfrm>
          <a:prstGeom prst="line">
            <a:avLst/>
          </a:prstGeom>
          <a:ln w="19050" cap="rnd">
            <a:solidFill>
              <a:srgbClr val="B799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-19050"/>
            <a:ext cx="18288000" cy="2128127"/>
            <a:chOff x="0" y="0"/>
            <a:chExt cx="24384000" cy="2837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837561"/>
            </a:xfrm>
            <a:custGeom>
              <a:avLst/>
              <a:gdLst/>
              <a:ahLst/>
              <a:cxnLst/>
              <a:rect l="l" t="t" r="r" b="b"/>
              <a:pathLst>
                <a:path w="24384000" h="2837561">
                  <a:moveTo>
                    <a:pt x="0" y="0"/>
                  </a:moveTo>
                  <a:lnTo>
                    <a:pt x="24384000" y="0"/>
                  </a:lnTo>
                  <a:lnTo>
                    <a:pt x="24384000" y="2837561"/>
                  </a:lnTo>
                  <a:lnTo>
                    <a:pt x="0" y="2837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6684" y="1"/>
            <a:ext cx="3914605" cy="2116248"/>
          </a:xfrm>
          <a:custGeom>
            <a:avLst/>
            <a:gdLst/>
            <a:ahLst/>
            <a:cxnLst/>
            <a:rect l="l" t="t" r="r" b="b"/>
            <a:pathLst>
              <a:path w="3914605" h="2116248">
                <a:moveTo>
                  <a:pt x="0" y="0"/>
                </a:moveTo>
                <a:lnTo>
                  <a:pt x="3914606" y="0"/>
                </a:lnTo>
                <a:lnTo>
                  <a:pt x="3914606" y="2116249"/>
                </a:lnTo>
                <a:lnTo>
                  <a:pt x="0" y="211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566">
            <a:off x="-538165" y="2120614"/>
            <a:ext cx="20899213" cy="0"/>
          </a:xfrm>
          <a:prstGeom prst="line">
            <a:avLst/>
          </a:prstGeom>
          <a:ln w="9525" cap="rnd">
            <a:solidFill>
              <a:srgbClr val="6122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92511" y="2412340"/>
            <a:ext cx="9077756" cy="3097784"/>
          </a:xfrm>
          <a:custGeom>
            <a:avLst/>
            <a:gdLst/>
            <a:ahLst/>
            <a:cxnLst/>
            <a:rect l="l" t="t" r="r" b="b"/>
            <a:pathLst>
              <a:path w="9077756" h="3097784">
                <a:moveTo>
                  <a:pt x="0" y="0"/>
                </a:moveTo>
                <a:lnTo>
                  <a:pt x="9077756" y="0"/>
                </a:lnTo>
                <a:lnTo>
                  <a:pt x="9077756" y="3097784"/>
                </a:lnTo>
                <a:lnTo>
                  <a:pt x="0" y="3097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65347" y="9932671"/>
            <a:ext cx="16504920" cy="31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1223B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· EyobuNjineli · Ingenieurswese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838" y="471219"/>
            <a:ext cx="12966496" cy="104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>
                <a:solidFill>
                  <a:srgbClr val="525252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Pose Estimation Model Performance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8292511" y="5719674"/>
            <a:ext cx="9077756" cy="3864310"/>
          </a:xfrm>
          <a:custGeom>
            <a:avLst/>
            <a:gdLst/>
            <a:ahLst/>
            <a:cxnLst/>
            <a:rect l="l" t="t" r="r" b="b"/>
            <a:pathLst>
              <a:path w="9077756" h="3864310">
                <a:moveTo>
                  <a:pt x="0" y="0"/>
                </a:moveTo>
                <a:lnTo>
                  <a:pt x="9077756" y="0"/>
                </a:lnTo>
                <a:lnTo>
                  <a:pt x="9077756" y="3864310"/>
                </a:lnTo>
                <a:lnTo>
                  <a:pt x="0" y="3864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26" b="-203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01838" y="2658777"/>
            <a:ext cx="6985086" cy="390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Tested 5 state-of-the-art models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Winner</a:t>
            </a: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YOLOv8m-pose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Accuracy</a:t>
            </a: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49.94mm mean error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b="1" u="sng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Speed</a:t>
            </a: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: 32.10ms per frame (real-time capable) ≈ 30 FPS</a:t>
            </a:r>
          </a:p>
          <a:p>
            <a:pPr marL="1138224" lvl="2" indent="-340512">
              <a:lnSpc>
                <a:spcPts val="4416"/>
              </a:lnSpc>
              <a:buFont typeface="Arial"/>
              <a:buChar char="•"/>
            </a:pP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On Titan X (2015) GPU</a:t>
            </a:r>
          </a:p>
          <a:p>
            <a:pPr marL="681024" lvl="1" indent="-340512" algn="l">
              <a:lnSpc>
                <a:spcPts val="4416"/>
              </a:lnSpc>
              <a:buFont typeface="Arial"/>
              <a:buChar char="•"/>
            </a:pPr>
            <a:r>
              <a:rPr lang="en-US" sz="315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Best speed-accuracy trade-off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Office PowerPoint</Application>
  <PresentationFormat>Custom</PresentationFormat>
  <Paragraphs>151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Trebuchet MS</vt:lpstr>
      <vt:lpstr>Calibri</vt:lpstr>
      <vt:lpstr>Trebuchet MS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SASB_RPT</dc:title>
  <cp:lastModifiedBy>Theart, RP, Prof [rptheart@sun.ac.za]</cp:lastModifiedBy>
  <cp:revision>8</cp:revision>
  <dcterms:created xsi:type="dcterms:W3CDTF">2006-08-16T00:00:00Z</dcterms:created>
  <dcterms:modified xsi:type="dcterms:W3CDTF">2025-09-03T13:26:39Z</dcterms:modified>
  <dc:identifier>DAGwymsnA0E</dc:identifier>
</cp:coreProperties>
</file>