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9" r:id="rId4"/>
    <p:sldId id="260" r:id="rId5"/>
    <p:sldId id="261" r:id="rId6"/>
    <p:sldId id="264" r:id="rId7"/>
    <p:sldId id="265" r:id="rId8"/>
    <p:sldId id="266" r:id="rId9"/>
    <p:sldId id="268" r:id="rId10"/>
    <p:sldId id="269"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Lst>
  <p:sldSz cx="18288000" cy="10287000"/>
  <p:notesSz cx="6858000" cy="9144000"/>
  <p:embeddedFontLst>
    <p:embeddedFont>
      <p:font typeface="Canva Sans" panose="020B0604020202020204" charset="0"/>
      <p:regular r:id="rId28"/>
    </p:embeddedFont>
    <p:embeddedFont>
      <p:font typeface="Canva Sans Bold" panose="020B0604020202020204" charset="0"/>
      <p:regular r:id="rId29"/>
    </p:embeddedFont>
    <p:embeddedFont>
      <p:font typeface="IBM Plex Sans Condensed" panose="020B0506050203000203" pitchFamily="34" charset="0"/>
      <p:regular r:id="rId30"/>
    </p:embeddedFont>
    <p:embeddedFont>
      <p:font typeface="Trebuchet MS" panose="020B0603020202020204" pitchFamily="34" charset="0"/>
      <p:regular r:id="rId31"/>
      <p:bold r:id="rId32"/>
      <p:italic r:id="rId33"/>
      <p:boldItalic r:id="rId34"/>
    </p:embeddedFont>
    <p:embeddedFont>
      <p:font typeface="Trebuchet MS Bold" panose="020B0703020202020204" pitchFamily="3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80226" autoAdjust="0"/>
  </p:normalViewPr>
  <p:slideViewPr>
    <p:cSldViewPr>
      <p:cViewPr>
        <p:scale>
          <a:sx n="50" d="100"/>
          <a:sy n="50" d="100"/>
        </p:scale>
        <p:origin x="725"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Good morning everyone. </a:t>
            </a:r>
          </a:p>
          <a:p>
            <a:endParaRPr lang="en-US" dirty="0"/>
          </a:p>
          <a:p>
            <a:r>
              <a:rPr lang="en-US" dirty="0"/>
              <a:t>I'm </a:t>
            </a:r>
            <a:r>
              <a:rPr lang="en-US" dirty="0" err="1"/>
              <a:t>Chris-Mari</a:t>
            </a:r>
            <a:r>
              <a:rPr lang="en-US" dirty="0"/>
              <a:t> Schreuder from Stellenbosch University. </a:t>
            </a:r>
          </a:p>
          <a:p>
            <a:endParaRPr lang="en-US" dirty="0"/>
          </a:p>
          <a:p>
            <a:r>
              <a:rPr lang="en-US" dirty="0"/>
              <a:t>Today I'm going to tell you about our journey to answer a deceptively simple question: </a:t>
            </a:r>
          </a:p>
          <a:p>
            <a:endParaRPr lang="en-US" dirty="0"/>
          </a:p>
          <a:p>
            <a:r>
              <a:rPr lang="en-US" dirty="0"/>
              <a:t>Can we make computers see human movement as accurately as expensive motion capture systems?</a:t>
            </a:r>
          </a:p>
          <a:p>
            <a:endParaRPr lang="en-US" dirty="0"/>
          </a:p>
          <a:p>
            <a:r>
              <a:rPr lang="en-US" dirty="0"/>
              <a:t>Spoiler: we can get surprisingly close, and the results might change how we think about movement analysis outside the lab.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validated 3D accuracy using mean per joint position error. </a:t>
            </a:r>
          </a:p>
          <a:p>
            <a:endParaRPr lang="en-US"/>
          </a:p>
          <a:p>
            <a:r>
              <a:rPr lang="en-US"/>
              <a:t>This calculates the Euclidean distance between each predicted and ground truth keypoint, then averages across all joints and frames </a:t>
            </a:r>
          </a:p>
          <a:p>
            <a:endParaRPr lang="en-US"/>
          </a:p>
          <a:p>
            <a:r>
              <a:rPr lang="en-US"/>
              <a:t>- essentially measuring how far off our predictions are in millimeters.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biomechanical analysis, we focused on five key anatomical regions: pelvis, hip, knee, ankle, and foot. </a:t>
            </a:r>
          </a:p>
          <a:p>
            <a:endParaRPr lang="en-US"/>
          </a:p>
          <a:p>
            <a:r>
              <a:rPr lang="en-US"/>
              <a:t>We followed established Vicon documentation for calculating anatomical coordinate systems and joint angles, ensuring our methods align with clinical standards.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biomechanical analysis, we focused on five key anatomical regions: pelvis, hip, knee, ankle, and foot. </a:t>
            </a:r>
          </a:p>
          <a:p>
            <a:endParaRPr lang="en-US"/>
          </a:p>
          <a:p>
            <a:r>
              <a:rPr lang="en-US"/>
              <a:t>We followed established Vicon documentation for calculating anatomical coordinate systems and joint angles, ensuring our methods align with clinical standards.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biomechanical analysis, we focused on five key anatomical regions: pelvis, hip, knee, ankle, and foot. </a:t>
            </a:r>
          </a:p>
          <a:p>
            <a:endParaRPr lang="en-US"/>
          </a:p>
          <a:p>
            <a:r>
              <a:rPr lang="en-US"/>
              <a:t>We followed established Vicon documentation for calculating anatomical coordinate systems and joint angles, ensuring our methods align with clinical standards.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biomechanical analysis, we focused on five key anatomical regions: pelvis, hip, knee, ankle, and foot. </a:t>
            </a:r>
          </a:p>
          <a:p>
            <a:endParaRPr lang="en-US"/>
          </a:p>
          <a:p>
            <a:r>
              <a:rPr lang="en-US"/>
              <a:t>We followed established Vicon documentation for calculating anatomical coordinate systems and joint angles, ensuring our methods align with clinical standards.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the core of our biomechanical evaluation process: </a:t>
            </a:r>
          </a:p>
          <a:p>
            <a:endParaRPr lang="en-US"/>
          </a:p>
          <a:p>
            <a:r>
              <a:rPr lang="en-US"/>
              <a:t>for each frame in a movement sequence, we identify the 3D keypoints, calculate anatomical coordinate systems, then determine joint angles across all three planes - sagittal, frontal, and transverse. </a:t>
            </a:r>
          </a:p>
          <a:p>
            <a:endParaRPr lang="en-US"/>
          </a:p>
          <a:p>
            <a:r>
              <a:rPr lang="en-US"/>
              <a:t>This constructs comprehensive joint angle time series data that captures the full movement dynamics.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shows what biomechanical analysis actually looks like - joint angles changing over time during movement, captured as continuous data streams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results were both expected and surprising. </a:t>
            </a:r>
          </a:p>
          <a:p>
            <a:endParaRPr lang="en-US"/>
          </a:p>
          <a:p>
            <a:r>
              <a:rPr lang="en-US"/>
              <a:t>All models fine-tuned successfully across keypoint densities with only slight loss in accuracy, proving that these architectures can adapt to complex anatomical requirements.</a:t>
            </a:r>
          </a:p>
          <a:p>
            <a:endParaRPr lang="en-US"/>
          </a:p>
          <a:p>
            <a:r>
              <a:rPr lang="en-US"/>
              <a:t>HRNet-w48 emerged as our accuracy champion with an average 3D error of just 23.24mm - that's remarkably close to clinical standards. </a:t>
            </a:r>
          </a:p>
          <a:p>
            <a:endParaRPr lang="en-US"/>
          </a:p>
          <a:p>
            <a:r>
              <a:rPr lang="en-US"/>
              <a:t>ViTPose variants showed about 50% higher error but compensated with significantly faster inference times.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Push-ups and walking presented particular difficulties, which makes sense when you consider the obscured views of the body and unpredictable movement patterns.</a:t>
            </a:r>
          </a:p>
          <a:p>
            <a:endParaRPr lang="en-US"/>
          </a:p>
          <a:p>
            <a:r>
              <a:rPr lang="en-US"/>
              <a:t>Interestingly, we found that lower body keypoints were consistently more challenging to predict. </a:t>
            </a:r>
          </a:p>
          <a:p>
            <a:endParaRPr lang="en-US"/>
          </a:p>
          <a:p>
            <a:r>
              <a:rPr lang="en-US"/>
              <a:t>But here's where it gets interesting - the relationship between 2D accuracy and biomechanical validity isn't always straightforward.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where our research gets clinically relevant. </a:t>
            </a:r>
          </a:p>
          <a:p>
            <a:endParaRPr lang="en-US"/>
          </a:p>
          <a:p>
            <a:r>
              <a:rPr lang="en-US"/>
              <a:t>When we calculated joint angles in the sagittal, frontal, and transverse planes, we achieved angular errors well within clinical thresholds: 4.93° sagittal, 3.58° frontal, and 6.14° transverse.</a:t>
            </a:r>
          </a:p>
          <a:p>
            <a:endParaRPr lang="en-US"/>
          </a:p>
          <a:p>
            <a:r>
              <a:rPr lang="en-US"/>
              <a:t>More importantly, we maintained high temporal similarity - between 0.70 and 0.90 - which means our models preserved movement patterns over time. </a:t>
            </a:r>
          </a:p>
          <a:p>
            <a:endParaRPr lang="en-US"/>
          </a:p>
          <a:p>
            <a:r>
              <a:rPr lang="en-US"/>
              <a:t>This is crucial because biomechanical analysis isn't just about individual frames; it's about understanding movement dynamics.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start with the elephant in the room. </a:t>
            </a:r>
          </a:p>
          <a:p>
            <a:endParaRPr lang="en-US"/>
          </a:p>
          <a:p>
            <a:r>
              <a:rPr lang="en-US"/>
              <a:t>Traditional marker-based motion capture systems are the gold standard for biomechanical analysis - and they're also expensive, complex, and confined to laboratory settings. </a:t>
            </a:r>
          </a:p>
          <a:p>
            <a:endParaRPr lang="en-US"/>
          </a:p>
          <a:p>
            <a:r>
              <a:rPr lang="en-US"/>
              <a:t>Meanwhile, existing 2D pose estimation models give us these sparse 17 keypoints that work great for "person detected" but fall short when you need to assess whether someone's squat technique might lead to injury.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did identify some failure cases. </a:t>
            </a:r>
          </a:p>
          <a:p>
            <a:endParaRPr lang="en-US"/>
          </a:p>
          <a:p>
            <a:r>
              <a:rPr lang="en-US"/>
              <a:t>Push-ups showed a concerning 17.35° error in the transverse plane, likely due to the obscured view of the body during the movement, highlighting that certain movement patterns and occlusion scenarios still challenge these models. </a:t>
            </a:r>
          </a:p>
          <a:p>
            <a:endParaRPr lang="en-US"/>
          </a:p>
          <a:p>
            <a:r>
              <a:rPr lang="en-US"/>
              <a:t>But for structured exercises and most functional movements, the results were remarkably robust.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Core stability joints like the pelvis and hip performed exceptionally well, making these methods ideal for postural assessment. </a:t>
            </a:r>
          </a:p>
          <a:p>
            <a:endParaRPr lang="en-US"/>
          </a:p>
          <a:p>
            <a:r>
              <a:rPr lang="en-US"/>
              <a:t>However, we did observe that pelvis errors increased dramatically in the transverse plane to 8.05°, highlighting the challenges of rotational movement detection. </a:t>
            </a:r>
          </a:p>
          <a:p>
            <a:endParaRPr lang="en-US"/>
          </a:p>
          <a:p>
            <a:r>
              <a:rPr lang="en-US"/>
              <a:t>The knee showed the highest overall error at 7.64°, but still maintained excellent temporal patterns.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perhaps our most important finding: conventional 3D metrics can be misleading when evaluating biomechanical applications. </a:t>
            </a:r>
          </a:p>
          <a:p>
            <a:endParaRPr lang="en-US"/>
          </a:p>
          <a:p>
            <a:r>
              <a:rPr lang="en-US"/>
              <a:t>While 3D reconstruction showed a 50% difference between HRNet and ViTPose, biomechanical analysis revealed only a 10% difference in actual joint angle accuracy.</a:t>
            </a:r>
          </a:p>
          <a:p>
            <a:endParaRPr lang="en-US"/>
          </a:p>
          <a:p>
            <a:r>
              <a:rPr lang="en-US"/>
              <a:t>This suggests that for clinical applications, we need to evaluate models based on their biomechanical output, not just their ability to place keypoints in 3D space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 what does this mean practically? We've successfully demonstrated that dense </a:t>
            </a:r>
            <a:r>
              <a:rPr lang="en-US" dirty="0" err="1"/>
              <a:t>keypoint</a:t>
            </a:r>
            <a:r>
              <a:rPr lang="en-US" dirty="0"/>
              <a:t> adaptation is not only possible but clinically viable. </a:t>
            </a:r>
          </a:p>
          <a:p>
            <a:endParaRPr lang="en-US" dirty="0"/>
          </a:p>
          <a:p>
            <a:r>
              <a:rPr lang="en-US" dirty="0"/>
              <a:t>With angular errors under 6.5°, these models can provide accessible screening where motion capture is unavailable.</a:t>
            </a:r>
          </a:p>
          <a:p>
            <a:endParaRPr lang="en-US" dirty="0"/>
          </a:p>
          <a:p>
            <a:r>
              <a:rPr lang="en-US" dirty="0"/>
              <a:t>The clinical applications are compelling: real-time movement analysis for immediate feedback, movement quality detection for functional screening, and accessible biomechanical assessment in settings that previously required expensive laboratory equipment.</a:t>
            </a:r>
          </a:p>
          <a:p>
            <a:endParaRPr lang="en-US" dirty="0"/>
          </a:p>
          <a:p>
            <a:r>
              <a:rPr lang="en-US" dirty="0"/>
              <a:t>But perhaps most importantly, we've shown that biomechanical validation reveals different model characteristics than traditional computer vision metrics. This has implications for how we evaluate and select models for clinical deployment.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conclusion, we can now perform clinically relevant biomechanical analysis using standard cameras and AI models. </a:t>
            </a:r>
          </a:p>
          <a:p>
            <a:endParaRPr lang="en-US"/>
          </a:p>
          <a:p>
            <a:r>
              <a:rPr lang="en-US"/>
              <a:t>While we're not quite ready to replace motion capture laboratories, we're definitely ready to bring biomechanical insights to places they've never been before.</a:t>
            </a:r>
          </a:p>
          <a:p>
            <a:endParaRPr lang="en-US"/>
          </a:p>
          <a:p>
            <a:r>
              <a:rPr lang="en-US"/>
              <a:t>The future of movement analysis might just be in your pocket.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Cover/End slide layout</a:t>
            </a:r>
          </a:p>
          <a:p>
            <a:endParaRPr lang="en-US"/>
          </a:p>
          <a:p>
            <a:r>
              <a:rPr lang="en-US"/>
              <a:t>To change the picture:</a:t>
            </a:r>
          </a:p>
          <a:p>
            <a:r>
              <a:rPr lang="en-US"/>
              <a:t>Select the picture by clicking on it near the bottom of the slide (under the title placeholder), then click on the Picture Format tab. </a:t>
            </a:r>
          </a:p>
          <a:p>
            <a:r>
              <a:rPr lang="en-US"/>
              <a:t>Click on the Change Picture icon and choose the From a File/This Device… option.</a:t>
            </a:r>
          </a:p>
          <a:p>
            <a:r>
              <a:rPr lang="en-US"/>
              <a:t>Browse and select a picture and click on the Insert button.</a:t>
            </a:r>
          </a:p>
          <a:p>
            <a:endParaRPr lang="en-US"/>
          </a:p>
          <a:p>
            <a:r>
              <a:rPr lang="en-US"/>
              <a:t>Use the Crop command to adjust the image.</a:t>
            </a:r>
          </a:p>
          <a:p>
            <a:r>
              <a:rPr lang="en-US"/>
              <a:t>Click on the Crop command again to apply the changes.</a:t>
            </a:r>
          </a:p>
          <a:p>
            <a:endParaRPr lang="en-US"/>
          </a:p>
          <a:p>
            <a:r>
              <a:rPr lang="en-US"/>
              <a:t>Remember to add image attributions to photographs or artworks.</a:t>
            </a:r>
          </a:p>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our research goal was straightforward: progressively increase </a:t>
            </a:r>
            <a:r>
              <a:rPr lang="en-US" dirty="0" err="1"/>
              <a:t>keypoint</a:t>
            </a:r>
            <a:r>
              <a:rPr lang="en-US" dirty="0"/>
              <a:t> complexity from the standard 17 points to 34, then to 59 anatomically relevant points.</a:t>
            </a:r>
          </a:p>
          <a:p>
            <a:endParaRPr lang="en-US" dirty="0"/>
          </a:p>
          <a:p>
            <a:r>
              <a:rPr lang="en-US" dirty="0"/>
              <a:t>But the real question was whether we could perform meaningful biomechanical analysis with the results.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brings us to our secret weapon: the SUMediPose dataset. </a:t>
            </a:r>
          </a:p>
          <a:p>
            <a:endParaRPr lang="en-US"/>
          </a:p>
          <a:p>
            <a:r>
              <a:rPr lang="en-US"/>
              <a:t>Over 3 million images, 26 subjects, 63 keypoints captured with high-fidelity motion capture across recordings of several different exercises including squats, lunges, push-ups, and functional movements</a:t>
            </a:r>
          </a:p>
          <a:p>
            <a:endParaRPr lang="en-US"/>
          </a:p>
          <a:p>
            <a:r>
              <a:rPr lang="en-US"/>
              <a:t>Here's what real data looks like - simultaneous capture from multiple angles showing the same movement. This isn't just another computer vision dataset; it's biomechanically grounded data that lets us validate whether our AI actually understands human movement.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Our methodology followed a logical progression. </a:t>
            </a:r>
          </a:p>
          <a:p>
            <a:endParaRPr lang="en-US" dirty="0"/>
          </a:p>
          <a:p>
            <a:r>
              <a:rPr lang="en-US" dirty="0"/>
              <a:t>We selected three representative architectures: </a:t>
            </a:r>
            <a:r>
              <a:rPr lang="en-US" dirty="0" err="1"/>
              <a:t>HRNet</a:t>
            </a:r>
            <a:r>
              <a:rPr lang="en-US" dirty="0"/>
              <a:t> with its CNN and heatmap approach; </a:t>
            </a:r>
            <a:r>
              <a:rPr lang="en-US" dirty="0" err="1"/>
              <a:t>ViTPose</a:t>
            </a:r>
            <a:r>
              <a:rPr lang="en-US" dirty="0"/>
              <a:t> using transformers and YOLO-Pose with regression</a:t>
            </a:r>
          </a:p>
          <a:p>
            <a:r>
              <a:rPr lang="en-US" dirty="0"/>
              <a:t>.</a:t>
            </a:r>
          </a:p>
          <a:p>
            <a:r>
              <a:rPr lang="en-US" dirty="0"/>
              <a:t>We fine-tuned these models on </a:t>
            </a:r>
            <a:r>
              <a:rPr lang="en-US" dirty="0" err="1"/>
              <a:t>SUMediPose</a:t>
            </a:r>
            <a:r>
              <a:rPr lang="en-US" dirty="0"/>
              <a:t> using three </a:t>
            </a:r>
            <a:r>
              <a:rPr lang="en-US" dirty="0" err="1"/>
              <a:t>keypoint</a:t>
            </a:r>
            <a:r>
              <a:rPr lang="en-US" dirty="0"/>
              <a:t> configurations: 17, 34, and 59 points. </a:t>
            </a:r>
          </a:p>
          <a:p>
            <a:endParaRPr lang="en-US" dirty="0"/>
          </a:p>
          <a:p>
            <a:r>
              <a:rPr lang="en-US" dirty="0"/>
              <a:t>Then came the real test - could these 2D predictions hold up when we reconstructed them in 3D and calculated actual joint angles?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evaluation pipeline went from 2D accuracy to 3D reconstruction to biomechanical analysis. Because ultimately, we don't just care if the computer can find a knee - we care if it can tell us how that knee is moving.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how we validated our 2D predictions </a:t>
            </a:r>
          </a:p>
          <a:p>
            <a:endParaRPr lang="en-US"/>
          </a:p>
          <a:p>
            <a:r>
              <a:rPr lang="en-US"/>
              <a:t>- we fed original images through our models and compared predicted keypoints against ground truth using NMAE, our resolution-independent metric. </a:t>
            </a:r>
          </a:p>
          <a:p>
            <a:endParaRPr lang="en-US"/>
          </a:p>
          <a:p>
            <a:r>
              <a:rPr lang="en-US"/>
              <a:t>NMAE normalizes errors to the person's bounding box, making results comparable across different image sizes and distances from camera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examples show our models in action </a:t>
            </a:r>
          </a:p>
          <a:p>
            <a:endParaRPr lang="en-US"/>
          </a:p>
          <a:p>
            <a:r>
              <a:rPr lang="en-US"/>
              <a:t>- heatmaps on the left showing confidence regions, keypoint predictions on the right. </a:t>
            </a:r>
          </a:p>
          <a:p>
            <a:endParaRPr lang="en-US"/>
          </a:p>
          <a:p>
            <a:r>
              <a:rPr lang="en-US"/>
              <a:t>Notice the dense anatomical detail we're capturing.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3D reconstruction, we used multi-camera triangulation </a:t>
            </a:r>
          </a:p>
          <a:p>
            <a:endParaRPr lang="en-US"/>
          </a:p>
          <a:p>
            <a:r>
              <a:rPr lang="en-US"/>
              <a:t>- three synchronized viewpoints allow us to reconstruct 3D positions from 2D predictions.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svg"/><Relationship Id="rId9" Type="http://schemas.openxmlformats.org/officeDocument/2006/relationships/image" Target="../media/image26.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6.svg"/><Relationship Id="rId18" Type="http://schemas.openxmlformats.org/officeDocument/2006/relationships/image" Target="../media/image29.png"/><Relationship Id="rId3" Type="http://schemas.openxmlformats.org/officeDocument/2006/relationships/image" Target="../media/image1.png"/><Relationship Id="rId21" Type="http://schemas.openxmlformats.org/officeDocument/2006/relationships/image" Target="../media/image32.png"/><Relationship Id="rId7" Type="http://schemas.openxmlformats.org/officeDocument/2006/relationships/image" Target="../media/image8.png"/><Relationship Id="rId12" Type="http://schemas.openxmlformats.org/officeDocument/2006/relationships/image" Target="../media/image35.png"/><Relationship Id="rId17" Type="http://schemas.openxmlformats.org/officeDocument/2006/relationships/image" Target="../media/image28.png"/><Relationship Id="rId2" Type="http://schemas.openxmlformats.org/officeDocument/2006/relationships/notesSlide" Target="../notesSlides/notesSlide13.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4.svg"/><Relationship Id="rId5" Type="http://schemas.openxmlformats.org/officeDocument/2006/relationships/image" Target="../media/image11.pn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30.png"/><Relationship Id="rId4" Type="http://schemas.openxmlformats.org/officeDocument/2006/relationships/image" Target="../media/image2.svg"/><Relationship Id="rId9" Type="http://schemas.openxmlformats.org/officeDocument/2006/relationships/image" Target="../media/image26.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5.png"/><Relationship Id="rId18" Type="http://schemas.openxmlformats.org/officeDocument/2006/relationships/image" Target="../media/image29.png"/><Relationship Id="rId3" Type="http://schemas.openxmlformats.org/officeDocument/2006/relationships/image" Target="../media/image1.png"/><Relationship Id="rId21" Type="http://schemas.openxmlformats.org/officeDocument/2006/relationships/image" Target="../media/image30.png"/><Relationship Id="rId7" Type="http://schemas.openxmlformats.org/officeDocument/2006/relationships/image" Target="../media/image8.png"/><Relationship Id="rId12" Type="http://schemas.openxmlformats.org/officeDocument/2006/relationships/image" Target="../media/image34.svg"/><Relationship Id="rId17" Type="http://schemas.openxmlformats.org/officeDocument/2006/relationships/image" Target="../media/image27.png"/><Relationship Id="rId2" Type="http://schemas.openxmlformats.org/officeDocument/2006/relationships/notesSlide" Target="../notesSlides/notesSlide14.xml"/><Relationship Id="rId16" Type="http://schemas.openxmlformats.org/officeDocument/2006/relationships/image" Target="../media/image38.sv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3.png"/><Relationship Id="rId5" Type="http://schemas.openxmlformats.org/officeDocument/2006/relationships/image" Target="../media/image11.png"/><Relationship Id="rId15" Type="http://schemas.openxmlformats.org/officeDocument/2006/relationships/image" Target="../media/image37.png"/><Relationship Id="rId23" Type="http://schemas.openxmlformats.org/officeDocument/2006/relationships/image" Target="../media/image31.png"/><Relationship Id="rId10" Type="http://schemas.openxmlformats.org/officeDocument/2006/relationships/image" Target="../media/image28.png"/><Relationship Id="rId19" Type="http://schemas.openxmlformats.org/officeDocument/2006/relationships/image" Target="../media/image39.png"/><Relationship Id="rId4" Type="http://schemas.openxmlformats.org/officeDocument/2006/relationships/image" Target="../media/image2.svg"/><Relationship Id="rId9" Type="http://schemas.openxmlformats.org/officeDocument/2006/relationships/image" Target="../media/image26.png"/><Relationship Id="rId14" Type="http://schemas.openxmlformats.org/officeDocument/2006/relationships/image" Target="../media/image36.svg"/><Relationship Id="rId22"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svg"/><Relationship Id="rId11" Type="http://schemas.openxmlformats.org/officeDocument/2006/relationships/image" Target="../media/image42.jpeg"/><Relationship Id="rId5" Type="http://schemas.openxmlformats.org/officeDocument/2006/relationships/image" Target="../media/image1.png"/><Relationship Id="rId10" Type="http://schemas.openxmlformats.org/officeDocument/2006/relationships/image" Target="../media/image9.svg"/><Relationship Id="rId4" Type="http://schemas.openxmlformats.org/officeDocument/2006/relationships/notesSlide" Target="../notesSlides/notesSlide16.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2.sv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sv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47.png"/><Relationship Id="rId4" Type="http://schemas.openxmlformats.org/officeDocument/2006/relationships/image" Target="../media/image2.sv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svg"/><Relationship Id="rId11" Type="http://schemas.openxmlformats.org/officeDocument/2006/relationships/image" Target="../media/image51.jpeg"/><Relationship Id="rId5" Type="http://schemas.openxmlformats.org/officeDocument/2006/relationships/image" Target="../media/image1.png"/><Relationship Id="rId10" Type="http://schemas.openxmlformats.org/officeDocument/2006/relationships/image" Target="../media/image9.svg"/><Relationship Id="rId4" Type="http://schemas.openxmlformats.org/officeDocument/2006/relationships/notesSlide" Target="../notesSlides/notesSlide23.xm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svg"/><Relationship Id="rId11" Type="http://schemas.openxmlformats.org/officeDocument/2006/relationships/image" Target="../media/image51.jpeg"/><Relationship Id="rId5" Type="http://schemas.openxmlformats.org/officeDocument/2006/relationships/image" Target="../media/image1.png"/><Relationship Id="rId10" Type="http://schemas.openxmlformats.org/officeDocument/2006/relationships/image" Target="../media/image9.svg"/><Relationship Id="rId4" Type="http://schemas.openxmlformats.org/officeDocument/2006/relationships/notesSlide" Target="../notesSlides/notesSlide24.xml"/><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svg"/><Relationship Id="rId11" Type="http://schemas.openxmlformats.org/officeDocument/2006/relationships/image" Target="../media/image17.jpeg"/><Relationship Id="rId5" Type="http://schemas.openxmlformats.org/officeDocument/2006/relationships/image" Target="../media/image1.png"/><Relationship Id="rId10" Type="http://schemas.openxmlformats.org/officeDocument/2006/relationships/image" Target="../media/image9.sv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2.sv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2.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223B"/>
        </a:solidFill>
        <a:effectLst/>
      </p:bgPr>
    </p:bg>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TextBox 4"/>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5" name="AutoShape 5"/>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6" name="Group 6"/>
          <p:cNvGrpSpPr/>
          <p:nvPr/>
        </p:nvGrpSpPr>
        <p:grpSpPr>
          <a:xfrm>
            <a:off x="0" y="-19050"/>
            <a:ext cx="18288000" cy="2128127"/>
            <a:chOff x="0" y="0"/>
            <a:chExt cx="24384000" cy="2837502"/>
          </a:xfrm>
        </p:grpSpPr>
        <p:sp>
          <p:nvSpPr>
            <p:cNvPr id="7" name="Freeform 7"/>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8" name="Freeform 8"/>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9" name="AutoShape 9"/>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10" name="AutoShape 10"/>
          <p:cNvSpPr/>
          <p:nvPr/>
        </p:nvSpPr>
        <p:spPr>
          <a:xfrm rot="1612">
            <a:off x="-537351" y="2546091"/>
            <a:ext cx="20308040" cy="0"/>
          </a:xfrm>
          <a:prstGeom prst="line">
            <a:avLst/>
          </a:prstGeom>
          <a:ln w="9525" cap="rnd">
            <a:solidFill>
              <a:srgbClr val="EBA900"/>
            </a:solidFill>
            <a:prstDash val="solid"/>
            <a:headEnd type="none" w="sm" len="sm"/>
            <a:tailEnd type="none" w="sm" len="sm"/>
          </a:ln>
        </p:spPr>
        <p:txBody>
          <a:bodyPr/>
          <a:lstStyle/>
          <a:p>
            <a:endParaRPr lang="en-US"/>
          </a:p>
        </p:txBody>
      </p:sp>
      <p:grpSp>
        <p:nvGrpSpPr>
          <p:cNvPr id="11" name="Group 11"/>
          <p:cNvGrpSpPr>
            <a:grpSpLocks noChangeAspect="1"/>
          </p:cNvGrpSpPr>
          <p:nvPr/>
        </p:nvGrpSpPr>
        <p:grpSpPr>
          <a:xfrm>
            <a:off x="-26193" y="-842136"/>
            <a:ext cx="18328480" cy="9250155"/>
            <a:chOff x="0" y="0"/>
            <a:chExt cx="24384000" cy="12306300"/>
          </a:xfrm>
        </p:grpSpPr>
        <p:sp>
          <p:nvSpPr>
            <p:cNvPr id="12" name="Freeform 12"/>
            <p:cNvSpPr/>
            <p:nvPr/>
          </p:nvSpPr>
          <p:spPr>
            <a:xfrm>
              <a:off x="0" y="0"/>
              <a:ext cx="24384000" cy="12306300"/>
            </a:xfrm>
            <a:custGeom>
              <a:avLst/>
              <a:gdLst/>
              <a:ahLst/>
              <a:cxnLst/>
              <a:rect l="l" t="t" r="r" b="b"/>
              <a:pathLst>
                <a:path w="24384000" h="12306300">
                  <a:moveTo>
                    <a:pt x="0" y="0"/>
                  </a:moveTo>
                  <a:lnTo>
                    <a:pt x="24384000" y="0"/>
                  </a:lnTo>
                  <a:lnTo>
                    <a:pt x="24384000" y="12306300"/>
                  </a:lnTo>
                  <a:lnTo>
                    <a:pt x="0" y="12306300"/>
                  </a:lnTo>
                  <a:lnTo>
                    <a:pt x="0" y="0"/>
                  </a:lnTo>
                  <a:close/>
                </a:path>
              </a:pathLst>
            </a:custGeom>
            <a:blipFill>
              <a:blip r:embed="rId5"/>
              <a:stretch>
                <a:fillRect b="-11455"/>
              </a:stretch>
            </a:blipFill>
          </p:spPr>
          <p:txBody>
            <a:bodyPr/>
            <a:lstStyle/>
            <a:p>
              <a:endParaRPr lang="en-US"/>
            </a:p>
          </p:txBody>
        </p:sp>
      </p:grpSp>
      <p:sp>
        <p:nvSpPr>
          <p:cNvPr id="13" name="Freeform 13"/>
          <p:cNvSpPr/>
          <p:nvPr/>
        </p:nvSpPr>
        <p:spPr>
          <a:xfrm>
            <a:off x="-1184848" y="3274801"/>
            <a:ext cx="17799947" cy="3587563"/>
          </a:xfrm>
          <a:custGeom>
            <a:avLst/>
            <a:gdLst/>
            <a:ahLst/>
            <a:cxnLst/>
            <a:rect l="l" t="t" r="r" b="b"/>
            <a:pathLst>
              <a:path w="17799947" h="3587563">
                <a:moveTo>
                  <a:pt x="0" y="0"/>
                </a:moveTo>
                <a:lnTo>
                  <a:pt x="17799947" y="0"/>
                </a:lnTo>
                <a:lnTo>
                  <a:pt x="17799947" y="3587564"/>
                </a:lnTo>
                <a:lnTo>
                  <a:pt x="0" y="3587564"/>
                </a:lnTo>
                <a:lnTo>
                  <a:pt x="0" y="0"/>
                </a:lnTo>
                <a:close/>
              </a:path>
            </a:pathLst>
          </a:custGeom>
          <a:blipFill>
            <a:blip r:embed="rId6">
              <a:alphaModFix amt="82000"/>
              <a:extLst>
                <a:ext uri="{96DAC541-7B7A-43D3-8B79-37D633B846F1}">
                  <asvg:svgBlip xmlns:asvg="http://schemas.microsoft.com/office/drawing/2016/SVG/main" r:embed="rId7"/>
                </a:ext>
              </a:extLst>
            </a:blip>
            <a:stretch>
              <a:fillRect l="-184" t="-69287" b="-835"/>
            </a:stretch>
          </a:blipFill>
        </p:spPr>
        <p:txBody>
          <a:bodyPr/>
          <a:lstStyle/>
          <a:p>
            <a:endParaRPr lang="en-US"/>
          </a:p>
        </p:txBody>
      </p:sp>
      <p:sp>
        <p:nvSpPr>
          <p:cNvPr id="14" name="Freeform 14"/>
          <p:cNvSpPr/>
          <p:nvPr/>
        </p:nvSpPr>
        <p:spPr>
          <a:xfrm>
            <a:off x="15717159" y="-541718"/>
            <a:ext cx="2729387" cy="5686222"/>
          </a:xfrm>
          <a:custGeom>
            <a:avLst/>
            <a:gdLst/>
            <a:ahLst/>
            <a:cxnLst/>
            <a:rect l="l" t="t" r="r" b="b"/>
            <a:pathLst>
              <a:path w="2729387" h="5686222">
                <a:moveTo>
                  <a:pt x="0" y="0"/>
                </a:moveTo>
                <a:lnTo>
                  <a:pt x="2729387" y="0"/>
                </a:lnTo>
                <a:lnTo>
                  <a:pt x="2729387" y="5686223"/>
                </a:lnTo>
                <a:lnTo>
                  <a:pt x="0" y="5686223"/>
                </a:lnTo>
                <a:lnTo>
                  <a:pt x="0" y="0"/>
                </a:lnTo>
                <a:close/>
              </a:path>
            </a:pathLst>
          </a:custGeom>
          <a:blipFill>
            <a:blip r:embed="rId8">
              <a:extLst>
                <a:ext uri="{96DAC541-7B7A-43D3-8B79-37D633B846F1}">
                  <asvg:svgBlip xmlns:asvg="http://schemas.microsoft.com/office/drawing/2016/SVG/main" r:embed="rId9"/>
                </a:ext>
              </a:extLst>
            </a:blip>
            <a:stretch>
              <a:fillRect b="-181"/>
            </a:stretch>
          </a:blipFill>
        </p:spPr>
        <p:txBody>
          <a:bodyPr/>
          <a:lstStyle/>
          <a:p>
            <a:endParaRPr lang="en-US"/>
          </a:p>
        </p:txBody>
      </p:sp>
      <p:grpSp>
        <p:nvGrpSpPr>
          <p:cNvPr id="15" name="Group 15"/>
          <p:cNvGrpSpPr/>
          <p:nvPr/>
        </p:nvGrpSpPr>
        <p:grpSpPr>
          <a:xfrm>
            <a:off x="-1429369" y="-19050"/>
            <a:ext cx="18288989" cy="2792729"/>
            <a:chOff x="0" y="0"/>
            <a:chExt cx="24400338" cy="3725932"/>
          </a:xfrm>
        </p:grpSpPr>
        <p:sp>
          <p:nvSpPr>
            <p:cNvPr id="16" name="Freeform 16"/>
            <p:cNvSpPr/>
            <p:nvPr/>
          </p:nvSpPr>
          <p:spPr>
            <a:xfrm>
              <a:off x="0" y="0"/>
              <a:ext cx="24400383" cy="3725926"/>
            </a:xfrm>
            <a:custGeom>
              <a:avLst/>
              <a:gdLst/>
              <a:ahLst/>
              <a:cxnLst/>
              <a:rect l="l" t="t" r="r" b="b"/>
              <a:pathLst>
                <a:path w="24400383" h="3725926">
                  <a:moveTo>
                    <a:pt x="24400383" y="0"/>
                  </a:moveTo>
                  <a:lnTo>
                    <a:pt x="0" y="0"/>
                  </a:lnTo>
                  <a:lnTo>
                    <a:pt x="0" y="3725926"/>
                  </a:lnTo>
                  <a:lnTo>
                    <a:pt x="24400383" y="3725926"/>
                  </a:lnTo>
                  <a:close/>
                </a:path>
              </a:pathLst>
            </a:custGeom>
            <a:gradFill rotWithShape="1">
              <a:gsLst>
                <a:gs pos="50000">
                  <a:srgbClr val="000000">
                    <a:alpha val="0"/>
                  </a:srgbClr>
                </a:gs>
                <a:gs pos="100000">
                  <a:srgbClr val="000000">
                    <a:alpha val="100000"/>
                  </a:srgbClr>
                </a:gs>
              </a:gsLst>
              <a:lin ang="15679080"/>
            </a:gradFill>
          </p:spPr>
          <p:txBody>
            <a:bodyPr/>
            <a:lstStyle/>
            <a:p>
              <a:endParaRPr lang="en-US"/>
            </a:p>
          </p:txBody>
        </p:sp>
      </p:grpSp>
      <p:sp>
        <p:nvSpPr>
          <p:cNvPr id="17" name="Freeform 17"/>
          <p:cNvSpPr/>
          <p:nvPr/>
        </p:nvSpPr>
        <p:spPr>
          <a:xfrm>
            <a:off x="18376" y="-1749"/>
            <a:ext cx="4170318" cy="2254482"/>
          </a:xfrm>
          <a:custGeom>
            <a:avLst/>
            <a:gdLst/>
            <a:ahLst/>
            <a:cxnLst/>
            <a:rect l="l" t="t" r="r" b="b"/>
            <a:pathLst>
              <a:path w="4170318" h="2254482">
                <a:moveTo>
                  <a:pt x="0" y="0"/>
                </a:moveTo>
                <a:lnTo>
                  <a:pt x="4170318" y="0"/>
                </a:lnTo>
                <a:lnTo>
                  <a:pt x="4170318" y="2254482"/>
                </a:lnTo>
                <a:lnTo>
                  <a:pt x="0" y="2254482"/>
                </a:lnTo>
                <a:lnTo>
                  <a:pt x="0" y="0"/>
                </a:lnTo>
                <a:close/>
              </a:path>
            </a:pathLst>
          </a:custGeom>
          <a:blipFill>
            <a:blip r:embed="rId10">
              <a:extLst>
                <a:ext uri="{96DAC541-7B7A-43D3-8B79-37D633B846F1}">
                  <asvg:svgBlip xmlns:asvg="http://schemas.microsoft.com/office/drawing/2016/SVG/main" r:embed="rId11"/>
                </a:ext>
              </a:extLst>
            </a:blip>
            <a:stretch>
              <a:fillRect t="-45" b="-45"/>
            </a:stretch>
          </a:blipFill>
        </p:spPr>
        <p:txBody>
          <a:bodyPr/>
          <a:lstStyle/>
          <a:p>
            <a:endParaRPr lang="en-US"/>
          </a:p>
        </p:txBody>
      </p:sp>
      <p:sp>
        <p:nvSpPr>
          <p:cNvPr id="18" name="TextBox 18"/>
          <p:cNvSpPr txBox="1"/>
          <p:nvPr/>
        </p:nvSpPr>
        <p:spPr>
          <a:xfrm>
            <a:off x="15403412" y="7767240"/>
            <a:ext cx="1966856" cy="273858"/>
          </a:xfrm>
          <a:prstGeom prst="rect">
            <a:avLst/>
          </a:prstGeom>
        </p:spPr>
        <p:txBody>
          <a:bodyPr lIns="0" tIns="0" rIns="0" bIns="0" rtlCol="0" anchor="t">
            <a:spAutoFit/>
          </a:bodyPr>
          <a:lstStyle/>
          <a:p>
            <a:pPr algn="r">
              <a:lnSpc>
                <a:spcPts val="1620"/>
              </a:lnSpc>
            </a:pPr>
            <a:r>
              <a:rPr lang="en-US" sz="1350">
                <a:solidFill>
                  <a:srgbClr val="BFBFBF"/>
                </a:solidFill>
                <a:latin typeface="Trebuchet MS"/>
                <a:ea typeface="Trebuchet MS"/>
                <a:cs typeface="Trebuchet MS"/>
                <a:sym typeface="Trebuchet MS"/>
              </a:rPr>
              <a:t>Photo by Stefan Els</a:t>
            </a:r>
          </a:p>
        </p:txBody>
      </p:sp>
      <p:sp>
        <p:nvSpPr>
          <p:cNvPr id="19" name="TextBox 19"/>
          <p:cNvSpPr txBox="1"/>
          <p:nvPr/>
        </p:nvSpPr>
        <p:spPr>
          <a:xfrm>
            <a:off x="8315190" y="8608044"/>
            <a:ext cx="9515610" cy="333425"/>
          </a:xfrm>
          <a:prstGeom prst="rect">
            <a:avLst/>
          </a:prstGeom>
        </p:spPr>
        <p:txBody>
          <a:bodyPr wrap="square" lIns="0" tIns="0" rIns="0" bIns="0" rtlCol="0" anchor="t">
            <a:spAutoFit/>
          </a:bodyPr>
          <a:lstStyle/>
          <a:p>
            <a:pPr algn="ctr">
              <a:lnSpc>
                <a:spcPts val="2639"/>
              </a:lnSpc>
              <a:spcBef>
                <a:spcPct val="0"/>
              </a:spcBef>
            </a:pPr>
            <a:r>
              <a:rPr lang="en-US" sz="2199" b="1" dirty="0" err="1">
                <a:solidFill>
                  <a:srgbClr val="FFFFFF"/>
                </a:solidFill>
                <a:latin typeface="Trebuchet MS Bold"/>
                <a:ea typeface="Trebuchet MS Bold"/>
                <a:cs typeface="Trebuchet MS Bold"/>
                <a:sym typeface="Trebuchet MS Bold"/>
              </a:rPr>
              <a:t>Chris-Mari</a:t>
            </a:r>
            <a:r>
              <a:rPr lang="en-US" sz="2199" b="1" dirty="0">
                <a:solidFill>
                  <a:srgbClr val="FFFFFF"/>
                </a:solidFill>
                <a:latin typeface="Trebuchet MS Bold"/>
                <a:ea typeface="Trebuchet MS Bold"/>
                <a:cs typeface="Trebuchet MS Bold"/>
                <a:sym typeface="Trebuchet MS Bold"/>
              </a:rPr>
              <a:t> Schreuder1, </a:t>
            </a:r>
            <a:r>
              <a:rPr lang="en-US" sz="2199" b="1" dirty="0" err="1">
                <a:solidFill>
                  <a:srgbClr val="FFFFFF"/>
                </a:solidFill>
                <a:latin typeface="Trebuchet MS Bold"/>
                <a:ea typeface="Trebuchet MS Bold"/>
                <a:cs typeface="Trebuchet MS Bold"/>
                <a:sym typeface="Trebuchet MS Bold"/>
              </a:rPr>
              <a:t>Rynhard</a:t>
            </a:r>
            <a:r>
              <a:rPr lang="en-US" sz="2199" b="1" dirty="0">
                <a:solidFill>
                  <a:srgbClr val="FFFFFF"/>
                </a:solidFill>
                <a:latin typeface="Trebuchet MS Bold"/>
                <a:ea typeface="Trebuchet MS Bold"/>
                <a:cs typeface="Trebuchet MS Bold"/>
                <a:sym typeface="Trebuchet MS Bold"/>
              </a:rPr>
              <a:t> Fourie1, Oloff Bergh2, </a:t>
            </a:r>
            <a:r>
              <a:rPr lang="en-US" sz="2199" b="1" dirty="0" err="1">
                <a:solidFill>
                  <a:srgbClr val="FFFFFF"/>
                </a:solidFill>
                <a:latin typeface="Trebuchet MS Bold"/>
                <a:ea typeface="Trebuchet MS Bold"/>
                <a:cs typeface="Trebuchet MS Bold"/>
                <a:sym typeface="Trebuchet MS Bold"/>
              </a:rPr>
              <a:t>Rensu</a:t>
            </a:r>
            <a:r>
              <a:rPr lang="en-US" sz="2199" b="1" dirty="0">
                <a:solidFill>
                  <a:srgbClr val="FFFFFF"/>
                </a:solidFill>
                <a:latin typeface="Trebuchet MS Bold"/>
                <a:ea typeface="Trebuchet MS Bold"/>
                <a:cs typeface="Trebuchet MS Bold"/>
                <a:sym typeface="Trebuchet MS Bold"/>
              </a:rPr>
              <a:t> P. Theart¹</a:t>
            </a:r>
          </a:p>
        </p:txBody>
      </p:sp>
      <p:sp>
        <p:nvSpPr>
          <p:cNvPr id="20" name="TextBox 20"/>
          <p:cNvSpPr txBox="1"/>
          <p:nvPr/>
        </p:nvSpPr>
        <p:spPr>
          <a:xfrm>
            <a:off x="296392" y="4057346"/>
            <a:ext cx="16037594" cy="2146300"/>
          </a:xfrm>
          <a:prstGeom prst="rect">
            <a:avLst/>
          </a:prstGeom>
        </p:spPr>
        <p:txBody>
          <a:bodyPr lIns="0" tIns="0" rIns="0" bIns="0" rtlCol="0" anchor="t">
            <a:spAutoFit/>
          </a:bodyPr>
          <a:lstStyle/>
          <a:p>
            <a:pPr algn="ctr">
              <a:lnSpc>
                <a:spcPts val="5509"/>
              </a:lnSpc>
            </a:pPr>
            <a:r>
              <a:rPr lang="en-US" sz="5799" b="1" spc="231">
                <a:solidFill>
                  <a:srgbClr val="FFFFFF"/>
                </a:solidFill>
                <a:latin typeface="Trebuchet MS Bold"/>
                <a:ea typeface="Trebuchet MS Bold"/>
                <a:cs typeface="Trebuchet MS Bold"/>
                <a:sym typeface="Trebuchet MS Bold"/>
              </a:rPr>
              <a:t>EVALUATING 2D POSE ESTIMATION MODELS FOR BIOMECHANICAL ANALYSIS USING A</a:t>
            </a:r>
          </a:p>
          <a:p>
            <a:pPr marL="0" lvl="0" indent="0" algn="ctr">
              <a:lnSpc>
                <a:spcPts val="5509"/>
              </a:lnSpc>
            </a:pPr>
            <a:r>
              <a:rPr lang="en-US" sz="5799" b="1" spc="231">
                <a:solidFill>
                  <a:srgbClr val="FFFFFF"/>
                </a:solidFill>
                <a:latin typeface="Trebuchet MS Bold"/>
                <a:ea typeface="Trebuchet MS Bold"/>
                <a:cs typeface="Trebuchet MS Bold"/>
                <a:sym typeface="Trebuchet MS Bold"/>
              </a:rPr>
              <a:t>HIGH-FIDELITY DATASET</a:t>
            </a:r>
          </a:p>
        </p:txBody>
      </p:sp>
      <p:sp>
        <p:nvSpPr>
          <p:cNvPr id="21" name="TextBox 21"/>
          <p:cNvSpPr txBox="1"/>
          <p:nvPr/>
        </p:nvSpPr>
        <p:spPr>
          <a:xfrm>
            <a:off x="8315190" y="9093136"/>
            <a:ext cx="10748096" cy="552450"/>
          </a:xfrm>
          <a:prstGeom prst="rect">
            <a:avLst/>
          </a:prstGeom>
        </p:spPr>
        <p:txBody>
          <a:bodyPr lIns="0" tIns="0" rIns="0" bIns="0" rtlCol="0" anchor="t">
            <a:spAutoFit/>
          </a:bodyPr>
          <a:lstStyle/>
          <a:p>
            <a:pPr algn="l">
              <a:lnSpc>
                <a:spcPts val="2159"/>
              </a:lnSpc>
            </a:pPr>
            <a:r>
              <a:rPr lang="en-US" sz="1799" b="1">
                <a:solidFill>
                  <a:srgbClr val="FFFFFF"/>
                </a:solidFill>
                <a:latin typeface="Trebuchet MS Bold"/>
                <a:ea typeface="Trebuchet MS Bold"/>
                <a:cs typeface="Trebuchet MS Bold"/>
                <a:sym typeface="Trebuchet MS Bold"/>
              </a:rPr>
              <a:t>1 Electrical and Electronic Engineering, Stellenbosch University, Stellenbosch, South Africa</a:t>
            </a:r>
          </a:p>
          <a:p>
            <a:pPr algn="l">
              <a:lnSpc>
                <a:spcPts val="2159"/>
              </a:lnSpc>
              <a:spcBef>
                <a:spcPct val="0"/>
              </a:spcBef>
            </a:pPr>
            <a:r>
              <a:rPr lang="en-US" sz="1799" b="1">
                <a:solidFill>
                  <a:srgbClr val="FFFFFF"/>
                </a:solidFill>
                <a:latin typeface="Trebuchet MS Bold"/>
                <a:ea typeface="Trebuchet MS Bold"/>
                <a:cs typeface="Trebuchet MS Bold"/>
                <a:sym typeface="Trebuchet MS Bold"/>
              </a:rPr>
              <a:t>2 Neuromechanics Unit, Central Analytical Facility, Stellenbosch University, South Africa</a:t>
            </a:r>
          </a:p>
        </p:txBody>
      </p:sp>
      <p:sp>
        <p:nvSpPr>
          <p:cNvPr id="22" name="TextBox 22"/>
          <p:cNvSpPr txBox="1"/>
          <p:nvPr/>
        </p:nvSpPr>
        <p:spPr>
          <a:xfrm>
            <a:off x="615131" y="8684986"/>
            <a:ext cx="6233203" cy="854399"/>
          </a:xfrm>
          <a:prstGeom prst="rect">
            <a:avLst/>
          </a:prstGeom>
        </p:spPr>
        <p:txBody>
          <a:bodyPr lIns="0" tIns="0" rIns="0" bIns="0" rtlCol="0" anchor="t">
            <a:spAutoFit/>
          </a:bodyPr>
          <a:lstStyle/>
          <a:p>
            <a:pPr algn="l">
              <a:lnSpc>
                <a:spcPts val="3379"/>
              </a:lnSpc>
              <a:spcBef>
                <a:spcPct val="0"/>
              </a:spcBef>
            </a:pPr>
            <a:r>
              <a:rPr lang="en-US" sz="2816" b="1">
                <a:solidFill>
                  <a:srgbClr val="FFFFFF"/>
                </a:solidFill>
                <a:latin typeface="Trebuchet MS Bold"/>
                <a:ea typeface="Trebuchet MS Bold"/>
                <a:cs typeface="Trebuchet MS Bold"/>
                <a:sym typeface="Trebuchet MS Bold"/>
              </a:rPr>
              <a:t>4th Conference of the South African Society of Biomechanics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Freeform 11"/>
          <p:cNvSpPr/>
          <p:nvPr/>
        </p:nvSpPr>
        <p:spPr>
          <a:xfrm>
            <a:off x="307405" y="3072714"/>
            <a:ext cx="17667337" cy="5850896"/>
          </a:xfrm>
          <a:custGeom>
            <a:avLst/>
            <a:gdLst/>
            <a:ahLst/>
            <a:cxnLst/>
            <a:rect l="l" t="t" r="r" b="b"/>
            <a:pathLst>
              <a:path w="17667337" h="5850896">
                <a:moveTo>
                  <a:pt x="0" y="0"/>
                </a:moveTo>
                <a:lnTo>
                  <a:pt x="17667337" y="0"/>
                </a:lnTo>
                <a:lnTo>
                  <a:pt x="17667337" y="5850896"/>
                </a:lnTo>
                <a:lnTo>
                  <a:pt x="0" y="5850896"/>
                </a:lnTo>
                <a:lnTo>
                  <a:pt x="0" y="0"/>
                </a:lnTo>
                <a:close/>
              </a:path>
            </a:pathLst>
          </a:custGeom>
          <a:blipFill>
            <a:blip r:embed="rId9"/>
            <a:stretch>
              <a:fillRect l="-43987"/>
            </a:stretch>
          </a:blipFill>
        </p:spPr>
        <p:txBody>
          <a:bodyPr/>
          <a:lstStyle/>
          <a:p>
            <a:endParaRPr lang="en-US"/>
          </a:p>
        </p:txBody>
      </p:sp>
      <p:sp>
        <p:nvSpPr>
          <p:cNvPr id="12" name="TextBox 12"/>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grpSp>
        <p:nvGrpSpPr>
          <p:cNvPr id="13" name="Group 13"/>
          <p:cNvGrpSpPr/>
          <p:nvPr/>
        </p:nvGrpSpPr>
        <p:grpSpPr>
          <a:xfrm>
            <a:off x="865347" y="283777"/>
            <a:ext cx="7143778" cy="1607982"/>
            <a:chOff x="0" y="0"/>
            <a:chExt cx="20064737" cy="4516342"/>
          </a:xfrm>
        </p:grpSpPr>
        <p:sp>
          <p:nvSpPr>
            <p:cNvPr id="14" name="Freeform 14"/>
            <p:cNvSpPr/>
            <p:nvPr/>
          </p:nvSpPr>
          <p:spPr>
            <a:xfrm>
              <a:off x="0" y="0"/>
              <a:ext cx="20064737" cy="4516342"/>
            </a:xfrm>
            <a:custGeom>
              <a:avLst/>
              <a:gdLst/>
              <a:ahLst/>
              <a:cxnLst/>
              <a:rect l="l" t="t" r="r" b="b"/>
              <a:pathLst>
                <a:path w="20064737" h="4516342">
                  <a:moveTo>
                    <a:pt x="0" y="0"/>
                  </a:moveTo>
                  <a:lnTo>
                    <a:pt x="20064737" y="0"/>
                  </a:lnTo>
                  <a:lnTo>
                    <a:pt x="20064737" y="4516342"/>
                  </a:lnTo>
                  <a:lnTo>
                    <a:pt x="0" y="4516342"/>
                  </a:lnTo>
                  <a:close/>
                </a:path>
              </a:pathLst>
            </a:custGeom>
            <a:solidFill>
              <a:srgbClr val="000000">
                <a:alpha val="0"/>
              </a:srgbClr>
            </a:solidFill>
          </p:spPr>
          <p:txBody>
            <a:bodyPr/>
            <a:lstStyle/>
            <a:p>
              <a:endParaRPr lang="en-US"/>
            </a:p>
          </p:txBody>
        </p:sp>
        <p:sp>
          <p:nvSpPr>
            <p:cNvPr id="15" name="TextBox 15"/>
            <p:cNvSpPr txBox="1"/>
            <p:nvPr/>
          </p:nvSpPr>
          <p:spPr>
            <a:xfrm>
              <a:off x="0" y="47625"/>
              <a:ext cx="20064737"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Method: 3D Evaluation</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TextBox 11"/>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12" name="Freeform 12"/>
          <p:cNvSpPr/>
          <p:nvPr/>
        </p:nvSpPr>
        <p:spPr>
          <a:xfrm>
            <a:off x="2670550" y="2144427"/>
            <a:ext cx="4004623" cy="7430425"/>
          </a:xfrm>
          <a:custGeom>
            <a:avLst/>
            <a:gdLst/>
            <a:ahLst/>
            <a:cxnLst/>
            <a:rect l="l" t="t" r="r" b="b"/>
            <a:pathLst>
              <a:path w="4004623" h="7430425">
                <a:moveTo>
                  <a:pt x="0" y="0"/>
                </a:moveTo>
                <a:lnTo>
                  <a:pt x="4004623" y="0"/>
                </a:lnTo>
                <a:lnTo>
                  <a:pt x="4004623" y="7430425"/>
                </a:lnTo>
                <a:lnTo>
                  <a:pt x="0" y="7430425"/>
                </a:lnTo>
                <a:lnTo>
                  <a:pt x="0" y="0"/>
                </a:lnTo>
                <a:close/>
              </a:path>
            </a:pathLst>
          </a:custGeom>
          <a:blipFill>
            <a:blip r:embed="rId9"/>
            <a:stretch>
              <a:fillRect l="-204184" t="-65312" r="-38727" b="-32347"/>
            </a:stretch>
          </a:blipFill>
        </p:spPr>
        <p:txBody>
          <a:bodyPr/>
          <a:lstStyle/>
          <a:p>
            <a:endParaRPr lang="en-US"/>
          </a:p>
        </p:txBody>
      </p:sp>
      <p:grpSp>
        <p:nvGrpSpPr>
          <p:cNvPr id="13" name="Group 13"/>
          <p:cNvGrpSpPr/>
          <p:nvPr/>
        </p:nvGrpSpPr>
        <p:grpSpPr>
          <a:xfrm>
            <a:off x="3544575" y="2144427"/>
            <a:ext cx="2256571" cy="1945237"/>
            <a:chOff x="0" y="0"/>
            <a:chExt cx="812800" cy="700660"/>
          </a:xfrm>
        </p:grpSpPr>
        <p:sp>
          <p:nvSpPr>
            <p:cNvPr id="14" name="Freeform 14"/>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15" name="TextBox 15"/>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015607" y="2896617"/>
            <a:ext cx="1774641" cy="1529798"/>
            <a:chOff x="0" y="0"/>
            <a:chExt cx="812800" cy="700660"/>
          </a:xfrm>
        </p:grpSpPr>
        <p:sp>
          <p:nvSpPr>
            <p:cNvPr id="17" name="Freeform 17"/>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18" name="TextBox 18"/>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790249" y="2559866"/>
            <a:ext cx="1774641" cy="1529798"/>
            <a:chOff x="0" y="0"/>
            <a:chExt cx="812800" cy="700660"/>
          </a:xfrm>
        </p:grpSpPr>
        <p:sp>
          <p:nvSpPr>
            <p:cNvPr id="20" name="Freeform 20"/>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1" name="TextBox 21"/>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179058" y="5374190"/>
            <a:ext cx="1447741" cy="1529798"/>
            <a:chOff x="0" y="0"/>
            <a:chExt cx="663077" cy="700660"/>
          </a:xfrm>
        </p:grpSpPr>
        <p:sp>
          <p:nvSpPr>
            <p:cNvPr id="23" name="Freeform 23"/>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4" name="TextBox 24"/>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790249" y="5140480"/>
            <a:ext cx="1478874" cy="1529798"/>
            <a:chOff x="0" y="0"/>
            <a:chExt cx="677336" cy="700660"/>
          </a:xfrm>
        </p:grpSpPr>
        <p:sp>
          <p:nvSpPr>
            <p:cNvPr id="26" name="Freeform 26"/>
            <p:cNvSpPr/>
            <p:nvPr/>
          </p:nvSpPr>
          <p:spPr>
            <a:xfrm>
              <a:off x="0" y="0"/>
              <a:ext cx="677336" cy="700660"/>
            </a:xfrm>
            <a:custGeom>
              <a:avLst/>
              <a:gdLst/>
              <a:ahLst/>
              <a:cxnLst/>
              <a:rect l="l" t="t" r="r" b="b"/>
              <a:pathLst>
                <a:path w="677336" h="700660">
                  <a:moveTo>
                    <a:pt x="338668" y="0"/>
                  </a:moveTo>
                  <a:cubicBezTo>
                    <a:pt x="151627" y="0"/>
                    <a:pt x="0" y="156848"/>
                    <a:pt x="0" y="350330"/>
                  </a:cubicBezTo>
                  <a:cubicBezTo>
                    <a:pt x="0" y="543812"/>
                    <a:pt x="151627" y="700660"/>
                    <a:pt x="338668" y="700660"/>
                  </a:cubicBezTo>
                  <a:cubicBezTo>
                    <a:pt x="525709" y="700660"/>
                    <a:pt x="677336" y="543812"/>
                    <a:pt x="677336" y="350330"/>
                  </a:cubicBezTo>
                  <a:cubicBezTo>
                    <a:pt x="677336" y="156848"/>
                    <a:pt x="525709" y="0"/>
                    <a:pt x="33866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7" name="TextBox 27"/>
            <p:cNvSpPr txBox="1"/>
            <p:nvPr/>
          </p:nvSpPr>
          <p:spPr>
            <a:xfrm>
              <a:off x="63500" y="27587"/>
              <a:ext cx="550336" cy="607386"/>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3418480" y="7757372"/>
            <a:ext cx="1094721" cy="1156769"/>
            <a:chOff x="0" y="0"/>
            <a:chExt cx="663077" cy="700660"/>
          </a:xfrm>
        </p:grpSpPr>
        <p:sp>
          <p:nvSpPr>
            <p:cNvPr id="29" name="Freeform 29"/>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0" name="TextBox 30"/>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4582848" y="7621355"/>
            <a:ext cx="1094721" cy="1156769"/>
            <a:chOff x="0" y="0"/>
            <a:chExt cx="663077" cy="700660"/>
          </a:xfrm>
        </p:grpSpPr>
        <p:sp>
          <p:nvSpPr>
            <p:cNvPr id="32" name="Freeform 32"/>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3" name="TextBox 33"/>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654902">
            <a:off x="3573543" y="8275877"/>
            <a:ext cx="1094721" cy="1466591"/>
            <a:chOff x="0" y="0"/>
            <a:chExt cx="663077" cy="888320"/>
          </a:xfrm>
        </p:grpSpPr>
        <p:sp>
          <p:nvSpPr>
            <p:cNvPr id="35" name="Freeform 35"/>
            <p:cNvSpPr/>
            <p:nvPr/>
          </p:nvSpPr>
          <p:spPr>
            <a:xfrm>
              <a:off x="0" y="0"/>
              <a:ext cx="663077" cy="888320"/>
            </a:xfrm>
            <a:custGeom>
              <a:avLst/>
              <a:gdLst/>
              <a:ahLst/>
              <a:cxnLst/>
              <a:rect l="l" t="t" r="r" b="b"/>
              <a:pathLst>
                <a:path w="663077" h="888320">
                  <a:moveTo>
                    <a:pt x="331538" y="0"/>
                  </a:moveTo>
                  <a:cubicBezTo>
                    <a:pt x="148435" y="0"/>
                    <a:pt x="0" y="198857"/>
                    <a:pt x="0" y="444160"/>
                  </a:cubicBezTo>
                  <a:cubicBezTo>
                    <a:pt x="0" y="689463"/>
                    <a:pt x="148435" y="888320"/>
                    <a:pt x="331538" y="888320"/>
                  </a:cubicBezTo>
                  <a:cubicBezTo>
                    <a:pt x="514642" y="888320"/>
                    <a:pt x="663077" y="689463"/>
                    <a:pt x="663077" y="444160"/>
                  </a:cubicBezTo>
                  <a:cubicBezTo>
                    <a:pt x="663077" y="198857"/>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6" name="TextBox 36"/>
            <p:cNvSpPr txBox="1"/>
            <p:nvPr/>
          </p:nvSpPr>
          <p:spPr>
            <a:xfrm>
              <a:off x="62163" y="45180"/>
              <a:ext cx="538750" cy="75986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450316">
            <a:off x="4676974" y="8095432"/>
            <a:ext cx="1094721" cy="1466591"/>
            <a:chOff x="0" y="0"/>
            <a:chExt cx="663077" cy="888320"/>
          </a:xfrm>
        </p:grpSpPr>
        <p:sp>
          <p:nvSpPr>
            <p:cNvPr id="38" name="Freeform 38"/>
            <p:cNvSpPr/>
            <p:nvPr/>
          </p:nvSpPr>
          <p:spPr>
            <a:xfrm>
              <a:off x="0" y="0"/>
              <a:ext cx="663077" cy="888320"/>
            </a:xfrm>
            <a:custGeom>
              <a:avLst/>
              <a:gdLst/>
              <a:ahLst/>
              <a:cxnLst/>
              <a:rect l="l" t="t" r="r" b="b"/>
              <a:pathLst>
                <a:path w="663077" h="888320">
                  <a:moveTo>
                    <a:pt x="331538" y="0"/>
                  </a:moveTo>
                  <a:cubicBezTo>
                    <a:pt x="148435" y="0"/>
                    <a:pt x="0" y="198857"/>
                    <a:pt x="0" y="444160"/>
                  </a:cubicBezTo>
                  <a:cubicBezTo>
                    <a:pt x="0" y="689463"/>
                    <a:pt x="148435" y="888320"/>
                    <a:pt x="331538" y="888320"/>
                  </a:cubicBezTo>
                  <a:cubicBezTo>
                    <a:pt x="514642" y="888320"/>
                    <a:pt x="663077" y="689463"/>
                    <a:pt x="663077" y="444160"/>
                  </a:cubicBezTo>
                  <a:cubicBezTo>
                    <a:pt x="663077" y="198857"/>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9" name="TextBox 39"/>
            <p:cNvSpPr txBox="1"/>
            <p:nvPr/>
          </p:nvSpPr>
          <p:spPr>
            <a:xfrm>
              <a:off x="62163" y="45180"/>
              <a:ext cx="538750" cy="759860"/>
            </a:xfrm>
            <a:prstGeom prst="rect">
              <a:avLst/>
            </a:prstGeom>
          </p:spPr>
          <p:txBody>
            <a:bodyPr lIns="50800" tIns="50800" rIns="50800" bIns="50800" rtlCol="0" anchor="ctr"/>
            <a:lstStyle/>
            <a:p>
              <a:pPr algn="ctr">
                <a:lnSpc>
                  <a:spcPts val="2659"/>
                </a:lnSpc>
              </a:pPr>
              <a:endParaRPr/>
            </a:p>
          </p:txBody>
        </p:sp>
      </p:grpSp>
      <p:sp>
        <p:nvSpPr>
          <p:cNvPr id="40" name="TextBox 40"/>
          <p:cNvSpPr txBox="1"/>
          <p:nvPr/>
        </p:nvSpPr>
        <p:spPr>
          <a:xfrm>
            <a:off x="532696" y="3417727"/>
            <a:ext cx="937003" cy="434892"/>
          </a:xfrm>
          <a:prstGeom prst="rect">
            <a:avLst/>
          </a:prstGeom>
        </p:spPr>
        <p:txBody>
          <a:bodyPr lIns="0" tIns="0" rIns="0" bIns="0" rtlCol="0" anchor="t">
            <a:spAutoFit/>
          </a:bodyPr>
          <a:lstStyle/>
          <a:p>
            <a:pPr algn="ctr">
              <a:lnSpc>
                <a:spcPts val="3606"/>
              </a:lnSpc>
            </a:pPr>
            <a:r>
              <a:rPr lang="en-US" sz="2576" dirty="0">
                <a:solidFill>
                  <a:srgbClr val="000000"/>
                </a:solidFill>
                <a:latin typeface="IBM Plex Sans Condensed"/>
                <a:ea typeface="IBM Plex Sans Condensed"/>
                <a:cs typeface="IBM Plex Sans Condensed"/>
                <a:sym typeface="IBM Plex Sans Condensed"/>
              </a:rPr>
              <a:t>Hip</a:t>
            </a:r>
          </a:p>
        </p:txBody>
      </p:sp>
      <p:sp>
        <p:nvSpPr>
          <p:cNvPr id="41" name="TextBox 41"/>
          <p:cNvSpPr txBox="1"/>
          <p:nvPr/>
        </p:nvSpPr>
        <p:spPr>
          <a:xfrm>
            <a:off x="372701" y="5895299"/>
            <a:ext cx="1096997" cy="434892"/>
          </a:xfrm>
          <a:prstGeom prst="rect">
            <a:avLst/>
          </a:prstGeom>
        </p:spPr>
        <p:txBody>
          <a:bodyPr lIns="0" tIns="0" rIns="0" bIns="0" rtlCol="0" anchor="t">
            <a:spAutoFit/>
          </a:bodyPr>
          <a:lstStyle/>
          <a:p>
            <a:pPr algn="ctr">
              <a:lnSpc>
                <a:spcPts val="3606"/>
              </a:lnSpc>
            </a:pPr>
            <a:r>
              <a:rPr lang="en-US" sz="2576" dirty="0">
                <a:solidFill>
                  <a:srgbClr val="000000"/>
                </a:solidFill>
                <a:latin typeface="IBM Plex Sans Condensed"/>
                <a:ea typeface="IBM Plex Sans Condensed"/>
                <a:cs typeface="IBM Plex Sans Condensed"/>
                <a:sym typeface="IBM Plex Sans Condensed"/>
              </a:rPr>
              <a:t>Knee</a:t>
            </a:r>
          </a:p>
        </p:txBody>
      </p:sp>
      <p:sp>
        <p:nvSpPr>
          <p:cNvPr id="42" name="TextBox 42"/>
          <p:cNvSpPr txBox="1"/>
          <p:nvPr/>
        </p:nvSpPr>
        <p:spPr>
          <a:xfrm>
            <a:off x="372701" y="8091966"/>
            <a:ext cx="1096997" cy="434892"/>
          </a:xfrm>
          <a:prstGeom prst="rect">
            <a:avLst/>
          </a:prstGeom>
        </p:spPr>
        <p:txBody>
          <a:bodyPr lIns="0" tIns="0" rIns="0" bIns="0" rtlCol="0" anchor="t">
            <a:spAutoFit/>
          </a:bodyPr>
          <a:lstStyle/>
          <a:p>
            <a:pPr algn="ctr">
              <a:lnSpc>
                <a:spcPts val="3606"/>
              </a:lnSpc>
            </a:pPr>
            <a:r>
              <a:rPr lang="en-US" sz="2576" dirty="0">
                <a:solidFill>
                  <a:srgbClr val="000000"/>
                </a:solidFill>
                <a:latin typeface="IBM Plex Sans Condensed"/>
                <a:ea typeface="IBM Plex Sans Condensed"/>
                <a:cs typeface="IBM Plex Sans Condensed"/>
                <a:sym typeface="IBM Plex Sans Condensed"/>
              </a:rPr>
              <a:t>Ankle</a:t>
            </a:r>
          </a:p>
        </p:txBody>
      </p:sp>
      <p:sp>
        <p:nvSpPr>
          <p:cNvPr id="43" name="TextBox 43"/>
          <p:cNvSpPr txBox="1"/>
          <p:nvPr/>
        </p:nvSpPr>
        <p:spPr>
          <a:xfrm>
            <a:off x="459289" y="8866516"/>
            <a:ext cx="1010410" cy="434892"/>
          </a:xfrm>
          <a:prstGeom prst="rect">
            <a:avLst/>
          </a:prstGeom>
        </p:spPr>
        <p:txBody>
          <a:bodyPr lIns="0" tIns="0" rIns="0" bIns="0" rtlCol="0" anchor="t">
            <a:spAutoFit/>
          </a:bodyPr>
          <a:lstStyle/>
          <a:p>
            <a:pPr algn="ctr">
              <a:lnSpc>
                <a:spcPts val="3606"/>
              </a:lnSpc>
            </a:pPr>
            <a:r>
              <a:rPr lang="en-US" sz="2576" dirty="0">
                <a:solidFill>
                  <a:srgbClr val="000000"/>
                </a:solidFill>
                <a:latin typeface="IBM Plex Sans Condensed"/>
                <a:ea typeface="IBM Plex Sans Condensed"/>
                <a:cs typeface="IBM Plex Sans Condensed"/>
                <a:sym typeface="IBM Plex Sans Condensed"/>
              </a:rPr>
              <a:t>Foot</a:t>
            </a:r>
          </a:p>
        </p:txBody>
      </p:sp>
      <p:sp>
        <p:nvSpPr>
          <p:cNvPr id="44" name="AutoShape 44"/>
          <p:cNvSpPr/>
          <p:nvPr/>
        </p:nvSpPr>
        <p:spPr>
          <a:xfrm flipH="1">
            <a:off x="1469698" y="2740843"/>
            <a:ext cx="2162378" cy="15188"/>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5" name="AutoShape 45"/>
          <p:cNvSpPr/>
          <p:nvPr/>
        </p:nvSpPr>
        <p:spPr>
          <a:xfrm flipH="1" flipV="1">
            <a:off x="1469698" y="3658985"/>
            <a:ext cx="1545909"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6" name="AutoShape 46"/>
          <p:cNvSpPr/>
          <p:nvPr/>
        </p:nvSpPr>
        <p:spPr>
          <a:xfrm flipH="1" flipV="1">
            <a:off x="1469698" y="6136558"/>
            <a:ext cx="1709359"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7" name="AutoShape 47"/>
          <p:cNvSpPr/>
          <p:nvPr/>
        </p:nvSpPr>
        <p:spPr>
          <a:xfrm flipH="1" flipV="1">
            <a:off x="1469698" y="8333225"/>
            <a:ext cx="1948782"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8" name="AutoShape 48"/>
          <p:cNvSpPr/>
          <p:nvPr/>
        </p:nvSpPr>
        <p:spPr>
          <a:xfrm flipH="1" flipV="1">
            <a:off x="1469698" y="9107774"/>
            <a:ext cx="2113747" cy="5043"/>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9" name="TextBox 49"/>
          <p:cNvSpPr txBox="1"/>
          <p:nvPr/>
        </p:nvSpPr>
        <p:spPr>
          <a:xfrm>
            <a:off x="353437" y="2512241"/>
            <a:ext cx="1116262" cy="434892"/>
          </a:xfrm>
          <a:prstGeom prst="rect">
            <a:avLst/>
          </a:prstGeom>
        </p:spPr>
        <p:txBody>
          <a:bodyPr lIns="0" tIns="0" rIns="0" bIns="0" rtlCol="0" anchor="t">
            <a:spAutoFit/>
          </a:bodyPr>
          <a:lstStyle/>
          <a:p>
            <a:pPr algn="ctr">
              <a:lnSpc>
                <a:spcPts val="3606"/>
              </a:lnSpc>
            </a:pPr>
            <a:r>
              <a:rPr lang="en-US" sz="2576" dirty="0">
                <a:solidFill>
                  <a:srgbClr val="000000"/>
                </a:solidFill>
                <a:latin typeface="IBM Plex Sans Condensed"/>
                <a:ea typeface="IBM Plex Sans Condensed"/>
                <a:cs typeface="IBM Plex Sans Condensed"/>
                <a:sym typeface="IBM Plex Sans Condensed"/>
              </a:rPr>
              <a:t>Pelvis</a:t>
            </a:r>
          </a:p>
        </p:txBody>
      </p:sp>
      <p:grpSp>
        <p:nvGrpSpPr>
          <p:cNvPr id="50" name="Group 50"/>
          <p:cNvGrpSpPr/>
          <p:nvPr/>
        </p:nvGrpSpPr>
        <p:grpSpPr>
          <a:xfrm>
            <a:off x="865347" y="254134"/>
            <a:ext cx="10709052" cy="1607982"/>
            <a:chOff x="0" y="0"/>
            <a:chExt cx="30078528" cy="4516342"/>
          </a:xfrm>
        </p:grpSpPr>
        <p:sp>
          <p:nvSpPr>
            <p:cNvPr id="51" name="Freeform 51"/>
            <p:cNvSpPr/>
            <p:nvPr/>
          </p:nvSpPr>
          <p:spPr>
            <a:xfrm>
              <a:off x="0" y="0"/>
              <a:ext cx="30078527" cy="4516342"/>
            </a:xfrm>
            <a:custGeom>
              <a:avLst/>
              <a:gdLst/>
              <a:ahLst/>
              <a:cxnLst/>
              <a:rect l="l" t="t" r="r" b="b"/>
              <a:pathLst>
                <a:path w="30078527" h="4516342">
                  <a:moveTo>
                    <a:pt x="0" y="0"/>
                  </a:moveTo>
                  <a:lnTo>
                    <a:pt x="30078527" y="0"/>
                  </a:lnTo>
                  <a:lnTo>
                    <a:pt x="30078527" y="4516342"/>
                  </a:lnTo>
                  <a:lnTo>
                    <a:pt x="0" y="4516342"/>
                  </a:lnTo>
                  <a:close/>
                </a:path>
              </a:pathLst>
            </a:custGeom>
            <a:solidFill>
              <a:srgbClr val="000000">
                <a:alpha val="0"/>
              </a:srgbClr>
            </a:solidFill>
          </p:spPr>
          <p:txBody>
            <a:bodyPr/>
            <a:lstStyle/>
            <a:p>
              <a:endParaRPr lang="en-US"/>
            </a:p>
          </p:txBody>
        </p:sp>
        <p:sp>
          <p:nvSpPr>
            <p:cNvPr id="52" name="TextBox 52"/>
            <p:cNvSpPr txBox="1"/>
            <p:nvPr/>
          </p:nvSpPr>
          <p:spPr>
            <a:xfrm>
              <a:off x="0" y="47625"/>
              <a:ext cx="30078528"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Method: Biomechanical Evaluation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par>
                                <p:cTn id="64" presetID="10"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animBg="1"/>
      <p:bldP spid="45" grpId="0" animBg="1"/>
      <p:bldP spid="46" grpId="0" animBg="1"/>
      <p:bldP spid="47" grpId="0" animBg="1"/>
      <p:bldP spid="48"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TextBox 11"/>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12" name="Freeform 12"/>
          <p:cNvSpPr/>
          <p:nvPr/>
        </p:nvSpPr>
        <p:spPr>
          <a:xfrm>
            <a:off x="2670550" y="2144427"/>
            <a:ext cx="4004623" cy="7430425"/>
          </a:xfrm>
          <a:custGeom>
            <a:avLst/>
            <a:gdLst/>
            <a:ahLst/>
            <a:cxnLst/>
            <a:rect l="l" t="t" r="r" b="b"/>
            <a:pathLst>
              <a:path w="4004623" h="7430425">
                <a:moveTo>
                  <a:pt x="0" y="0"/>
                </a:moveTo>
                <a:lnTo>
                  <a:pt x="4004623" y="0"/>
                </a:lnTo>
                <a:lnTo>
                  <a:pt x="4004623" y="7430425"/>
                </a:lnTo>
                <a:lnTo>
                  <a:pt x="0" y="7430425"/>
                </a:lnTo>
                <a:lnTo>
                  <a:pt x="0" y="0"/>
                </a:lnTo>
                <a:close/>
              </a:path>
            </a:pathLst>
          </a:custGeom>
          <a:blipFill>
            <a:blip r:embed="rId9"/>
            <a:stretch>
              <a:fillRect l="-204184" t="-65312" r="-38727" b="-32347"/>
            </a:stretch>
          </a:blipFill>
        </p:spPr>
        <p:txBody>
          <a:bodyPr/>
          <a:lstStyle/>
          <a:p>
            <a:endParaRPr lang="en-US"/>
          </a:p>
        </p:txBody>
      </p:sp>
      <p:grpSp>
        <p:nvGrpSpPr>
          <p:cNvPr id="13" name="Group 13"/>
          <p:cNvGrpSpPr/>
          <p:nvPr/>
        </p:nvGrpSpPr>
        <p:grpSpPr>
          <a:xfrm>
            <a:off x="3544575" y="2144427"/>
            <a:ext cx="2256571" cy="1945237"/>
            <a:chOff x="0" y="0"/>
            <a:chExt cx="812800" cy="700660"/>
          </a:xfrm>
        </p:grpSpPr>
        <p:sp>
          <p:nvSpPr>
            <p:cNvPr id="14" name="Freeform 14"/>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15" name="TextBox 15"/>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015607" y="2896617"/>
            <a:ext cx="1774641" cy="1529798"/>
            <a:chOff x="0" y="0"/>
            <a:chExt cx="812800" cy="700660"/>
          </a:xfrm>
        </p:grpSpPr>
        <p:sp>
          <p:nvSpPr>
            <p:cNvPr id="17" name="Freeform 17"/>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18" name="TextBox 18"/>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790249" y="2559866"/>
            <a:ext cx="1774641" cy="1529798"/>
            <a:chOff x="0" y="0"/>
            <a:chExt cx="812800" cy="700660"/>
          </a:xfrm>
        </p:grpSpPr>
        <p:sp>
          <p:nvSpPr>
            <p:cNvPr id="20" name="Freeform 20"/>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1" name="TextBox 21"/>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179058" y="5374190"/>
            <a:ext cx="1447741" cy="1529798"/>
            <a:chOff x="0" y="0"/>
            <a:chExt cx="663077" cy="700660"/>
          </a:xfrm>
        </p:grpSpPr>
        <p:sp>
          <p:nvSpPr>
            <p:cNvPr id="23" name="Freeform 23"/>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4" name="TextBox 24"/>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790249" y="5140480"/>
            <a:ext cx="1478874" cy="1529798"/>
            <a:chOff x="0" y="0"/>
            <a:chExt cx="677336" cy="700660"/>
          </a:xfrm>
        </p:grpSpPr>
        <p:sp>
          <p:nvSpPr>
            <p:cNvPr id="26" name="Freeform 26"/>
            <p:cNvSpPr/>
            <p:nvPr/>
          </p:nvSpPr>
          <p:spPr>
            <a:xfrm>
              <a:off x="0" y="0"/>
              <a:ext cx="677336" cy="700660"/>
            </a:xfrm>
            <a:custGeom>
              <a:avLst/>
              <a:gdLst/>
              <a:ahLst/>
              <a:cxnLst/>
              <a:rect l="l" t="t" r="r" b="b"/>
              <a:pathLst>
                <a:path w="677336" h="700660">
                  <a:moveTo>
                    <a:pt x="338668" y="0"/>
                  </a:moveTo>
                  <a:cubicBezTo>
                    <a:pt x="151627" y="0"/>
                    <a:pt x="0" y="156848"/>
                    <a:pt x="0" y="350330"/>
                  </a:cubicBezTo>
                  <a:cubicBezTo>
                    <a:pt x="0" y="543812"/>
                    <a:pt x="151627" y="700660"/>
                    <a:pt x="338668" y="700660"/>
                  </a:cubicBezTo>
                  <a:cubicBezTo>
                    <a:pt x="525709" y="700660"/>
                    <a:pt x="677336" y="543812"/>
                    <a:pt x="677336" y="350330"/>
                  </a:cubicBezTo>
                  <a:cubicBezTo>
                    <a:pt x="677336" y="156848"/>
                    <a:pt x="525709" y="0"/>
                    <a:pt x="33866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7" name="TextBox 27"/>
            <p:cNvSpPr txBox="1"/>
            <p:nvPr/>
          </p:nvSpPr>
          <p:spPr>
            <a:xfrm>
              <a:off x="63500" y="27587"/>
              <a:ext cx="550336" cy="607386"/>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3418480" y="7757372"/>
            <a:ext cx="1094721" cy="1156769"/>
            <a:chOff x="0" y="0"/>
            <a:chExt cx="663077" cy="700660"/>
          </a:xfrm>
        </p:grpSpPr>
        <p:sp>
          <p:nvSpPr>
            <p:cNvPr id="29" name="Freeform 29"/>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0" name="TextBox 30"/>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4582848" y="7621355"/>
            <a:ext cx="1094721" cy="1156769"/>
            <a:chOff x="0" y="0"/>
            <a:chExt cx="663077" cy="700660"/>
          </a:xfrm>
        </p:grpSpPr>
        <p:sp>
          <p:nvSpPr>
            <p:cNvPr id="32" name="Freeform 32"/>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3" name="TextBox 33"/>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654902">
            <a:off x="3573543" y="8275877"/>
            <a:ext cx="1094721" cy="1466591"/>
            <a:chOff x="0" y="0"/>
            <a:chExt cx="663077" cy="888320"/>
          </a:xfrm>
        </p:grpSpPr>
        <p:sp>
          <p:nvSpPr>
            <p:cNvPr id="35" name="Freeform 35"/>
            <p:cNvSpPr/>
            <p:nvPr/>
          </p:nvSpPr>
          <p:spPr>
            <a:xfrm>
              <a:off x="0" y="0"/>
              <a:ext cx="663077" cy="888320"/>
            </a:xfrm>
            <a:custGeom>
              <a:avLst/>
              <a:gdLst/>
              <a:ahLst/>
              <a:cxnLst/>
              <a:rect l="l" t="t" r="r" b="b"/>
              <a:pathLst>
                <a:path w="663077" h="888320">
                  <a:moveTo>
                    <a:pt x="331538" y="0"/>
                  </a:moveTo>
                  <a:cubicBezTo>
                    <a:pt x="148435" y="0"/>
                    <a:pt x="0" y="198857"/>
                    <a:pt x="0" y="444160"/>
                  </a:cubicBezTo>
                  <a:cubicBezTo>
                    <a:pt x="0" y="689463"/>
                    <a:pt x="148435" y="888320"/>
                    <a:pt x="331538" y="888320"/>
                  </a:cubicBezTo>
                  <a:cubicBezTo>
                    <a:pt x="514642" y="888320"/>
                    <a:pt x="663077" y="689463"/>
                    <a:pt x="663077" y="444160"/>
                  </a:cubicBezTo>
                  <a:cubicBezTo>
                    <a:pt x="663077" y="198857"/>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6" name="TextBox 36"/>
            <p:cNvSpPr txBox="1"/>
            <p:nvPr/>
          </p:nvSpPr>
          <p:spPr>
            <a:xfrm>
              <a:off x="62163" y="45180"/>
              <a:ext cx="538750" cy="75986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450316">
            <a:off x="4676974" y="8095432"/>
            <a:ext cx="1094721" cy="1466591"/>
            <a:chOff x="0" y="0"/>
            <a:chExt cx="663077" cy="888320"/>
          </a:xfrm>
        </p:grpSpPr>
        <p:sp>
          <p:nvSpPr>
            <p:cNvPr id="38" name="Freeform 38"/>
            <p:cNvSpPr/>
            <p:nvPr/>
          </p:nvSpPr>
          <p:spPr>
            <a:xfrm>
              <a:off x="0" y="0"/>
              <a:ext cx="663077" cy="888320"/>
            </a:xfrm>
            <a:custGeom>
              <a:avLst/>
              <a:gdLst/>
              <a:ahLst/>
              <a:cxnLst/>
              <a:rect l="l" t="t" r="r" b="b"/>
              <a:pathLst>
                <a:path w="663077" h="888320">
                  <a:moveTo>
                    <a:pt x="331538" y="0"/>
                  </a:moveTo>
                  <a:cubicBezTo>
                    <a:pt x="148435" y="0"/>
                    <a:pt x="0" y="198857"/>
                    <a:pt x="0" y="444160"/>
                  </a:cubicBezTo>
                  <a:cubicBezTo>
                    <a:pt x="0" y="689463"/>
                    <a:pt x="148435" y="888320"/>
                    <a:pt x="331538" y="888320"/>
                  </a:cubicBezTo>
                  <a:cubicBezTo>
                    <a:pt x="514642" y="888320"/>
                    <a:pt x="663077" y="689463"/>
                    <a:pt x="663077" y="444160"/>
                  </a:cubicBezTo>
                  <a:cubicBezTo>
                    <a:pt x="663077" y="198857"/>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9" name="TextBox 39"/>
            <p:cNvSpPr txBox="1"/>
            <p:nvPr/>
          </p:nvSpPr>
          <p:spPr>
            <a:xfrm>
              <a:off x="62163" y="45180"/>
              <a:ext cx="538750" cy="759860"/>
            </a:xfrm>
            <a:prstGeom prst="rect">
              <a:avLst/>
            </a:prstGeom>
          </p:spPr>
          <p:txBody>
            <a:bodyPr lIns="50800" tIns="50800" rIns="50800" bIns="50800" rtlCol="0" anchor="ctr"/>
            <a:lstStyle/>
            <a:p>
              <a:pPr algn="ctr">
                <a:lnSpc>
                  <a:spcPts val="2659"/>
                </a:lnSpc>
              </a:pPr>
              <a:endParaRPr/>
            </a:p>
          </p:txBody>
        </p:sp>
      </p:grpSp>
      <p:sp>
        <p:nvSpPr>
          <p:cNvPr id="40" name="TextBox 40"/>
          <p:cNvSpPr txBox="1"/>
          <p:nvPr/>
        </p:nvSpPr>
        <p:spPr>
          <a:xfrm>
            <a:off x="532696" y="3417727"/>
            <a:ext cx="937003"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Hip</a:t>
            </a:r>
          </a:p>
        </p:txBody>
      </p:sp>
      <p:sp>
        <p:nvSpPr>
          <p:cNvPr id="41" name="TextBox 41"/>
          <p:cNvSpPr txBox="1"/>
          <p:nvPr/>
        </p:nvSpPr>
        <p:spPr>
          <a:xfrm>
            <a:off x="372701" y="5895299"/>
            <a:ext cx="1096997"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Knee</a:t>
            </a:r>
          </a:p>
        </p:txBody>
      </p:sp>
      <p:sp>
        <p:nvSpPr>
          <p:cNvPr id="42" name="TextBox 42"/>
          <p:cNvSpPr txBox="1"/>
          <p:nvPr/>
        </p:nvSpPr>
        <p:spPr>
          <a:xfrm>
            <a:off x="372701" y="8091966"/>
            <a:ext cx="1096997"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Ankle</a:t>
            </a:r>
          </a:p>
        </p:txBody>
      </p:sp>
      <p:sp>
        <p:nvSpPr>
          <p:cNvPr id="43" name="TextBox 43"/>
          <p:cNvSpPr txBox="1"/>
          <p:nvPr/>
        </p:nvSpPr>
        <p:spPr>
          <a:xfrm>
            <a:off x="459289" y="8866516"/>
            <a:ext cx="1010410"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Foot</a:t>
            </a:r>
          </a:p>
        </p:txBody>
      </p:sp>
      <p:sp>
        <p:nvSpPr>
          <p:cNvPr id="44" name="AutoShape 44"/>
          <p:cNvSpPr/>
          <p:nvPr/>
        </p:nvSpPr>
        <p:spPr>
          <a:xfrm flipH="1">
            <a:off x="1469698" y="2740843"/>
            <a:ext cx="2162378" cy="15188"/>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5" name="AutoShape 45"/>
          <p:cNvSpPr/>
          <p:nvPr/>
        </p:nvSpPr>
        <p:spPr>
          <a:xfrm flipH="1" flipV="1">
            <a:off x="1469698" y="3658985"/>
            <a:ext cx="1545909"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6" name="AutoShape 46"/>
          <p:cNvSpPr/>
          <p:nvPr/>
        </p:nvSpPr>
        <p:spPr>
          <a:xfrm flipH="1" flipV="1">
            <a:off x="1469698" y="6136558"/>
            <a:ext cx="1709359"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7" name="AutoShape 47"/>
          <p:cNvSpPr/>
          <p:nvPr/>
        </p:nvSpPr>
        <p:spPr>
          <a:xfrm flipH="1" flipV="1">
            <a:off x="1469698" y="8333225"/>
            <a:ext cx="1948782"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8" name="AutoShape 48"/>
          <p:cNvSpPr/>
          <p:nvPr/>
        </p:nvSpPr>
        <p:spPr>
          <a:xfrm flipH="1" flipV="1">
            <a:off x="1469698" y="9107774"/>
            <a:ext cx="2113747" cy="5043"/>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9" name="TextBox 49"/>
          <p:cNvSpPr txBox="1"/>
          <p:nvPr/>
        </p:nvSpPr>
        <p:spPr>
          <a:xfrm>
            <a:off x="353437" y="2512241"/>
            <a:ext cx="1116262"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Pelvis</a:t>
            </a:r>
          </a:p>
        </p:txBody>
      </p:sp>
      <p:sp>
        <p:nvSpPr>
          <p:cNvPr id="50" name="Freeform 50"/>
          <p:cNvSpPr/>
          <p:nvPr/>
        </p:nvSpPr>
        <p:spPr>
          <a:xfrm>
            <a:off x="7556393" y="3235729"/>
            <a:ext cx="2838953" cy="1590238"/>
          </a:xfrm>
          <a:custGeom>
            <a:avLst/>
            <a:gdLst/>
            <a:ahLst/>
            <a:cxnLst/>
            <a:rect l="l" t="t" r="r" b="b"/>
            <a:pathLst>
              <a:path w="2838953" h="1590238">
                <a:moveTo>
                  <a:pt x="0" y="0"/>
                </a:moveTo>
                <a:lnTo>
                  <a:pt x="2838952" y="0"/>
                </a:lnTo>
                <a:lnTo>
                  <a:pt x="2838952" y="1590238"/>
                </a:lnTo>
                <a:lnTo>
                  <a:pt x="0" y="1590238"/>
                </a:lnTo>
                <a:lnTo>
                  <a:pt x="0" y="0"/>
                </a:lnTo>
                <a:close/>
              </a:path>
            </a:pathLst>
          </a:custGeom>
          <a:blipFill>
            <a:blip r:embed="rId9"/>
            <a:stretch>
              <a:fillRect l="-275755" t="-276765" r="-47839" b="-432023"/>
            </a:stretch>
          </a:blipFill>
        </p:spPr>
        <p:txBody>
          <a:bodyPr/>
          <a:lstStyle/>
          <a:p>
            <a:endParaRPr lang="en-US"/>
          </a:p>
        </p:txBody>
      </p:sp>
      <p:sp>
        <p:nvSpPr>
          <p:cNvPr id="51" name="Freeform 51"/>
          <p:cNvSpPr/>
          <p:nvPr/>
        </p:nvSpPr>
        <p:spPr>
          <a:xfrm>
            <a:off x="7556393" y="5837130"/>
            <a:ext cx="2412633" cy="2880981"/>
          </a:xfrm>
          <a:custGeom>
            <a:avLst/>
            <a:gdLst/>
            <a:ahLst/>
            <a:cxnLst/>
            <a:rect l="l" t="t" r="r" b="b"/>
            <a:pathLst>
              <a:path w="2412633" h="2880981">
                <a:moveTo>
                  <a:pt x="0" y="0"/>
                </a:moveTo>
                <a:lnTo>
                  <a:pt x="2412633" y="0"/>
                </a:lnTo>
                <a:lnTo>
                  <a:pt x="2412633" y="2880981"/>
                </a:lnTo>
                <a:lnTo>
                  <a:pt x="0" y="2880981"/>
                </a:lnTo>
                <a:lnTo>
                  <a:pt x="0" y="0"/>
                </a:lnTo>
                <a:close/>
              </a:path>
            </a:pathLst>
          </a:custGeom>
          <a:blipFill>
            <a:blip r:embed="rId9"/>
            <a:stretch>
              <a:fillRect l="-227206" t="-114034" r="-41658" b="-116339"/>
            </a:stretch>
          </a:blipFill>
        </p:spPr>
        <p:txBody>
          <a:bodyPr/>
          <a:lstStyle/>
          <a:p>
            <a:endParaRPr lang="en-US"/>
          </a:p>
        </p:txBody>
      </p:sp>
      <p:sp>
        <p:nvSpPr>
          <p:cNvPr id="52" name="Freeform 52"/>
          <p:cNvSpPr/>
          <p:nvPr/>
        </p:nvSpPr>
        <p:spPr>
          <a:xfrm>
            <a:off x="13489811" y="2560808"/>
            <a:ext cx="2412633" cy="2953215"/>
          </a:xfrm>
          <a:custGeom>
            <a:avLst/>
            <a:gdLst/>
            <a:ahLst/>
            <a:cxnLst/>
            <a:rect l="l" t="t" r="r" b="b"/>
            <a:pathLst>
              <a:path w="2412633" h="2953215">
                <a:moveTo>
                  <a:pt x="0" y="0"/>
                </a:moveTo>
                <a:lnTo>
                  <a:pt x="2412633" y="0"/>
                </a:lnTo>
                <a:lnTo>
                  <a:pt x="2412633" y="2953215"/>
                </a:lnTo>
                <a:lnTo>
                  <a:pt x="0" y="2953215"/>
                </a:lnTo>
                <a:lnTo>
                  <a:pt x="0" y="0"/>
                </a:lnTo>
                <a:close/>
              </a:path>
            </a:pathLst>
          </a:custGeom>
          <a:blipFill>
            <a:blip r:embed="rId9"/>
            <a:stretch>
              <a:fillRect l="-227206" t="-173339" r="-41658" b="-48953"/>
            </a:stretch>
          </a:blipFill>
        </p:spPr>
        <p:txBody>
          <a:bodyPr/>
          <a:lstStyle/>
          <a:p>
            <a:endParaRPr lang="en-US"/>
          </a:p>
        </p:txBody>
      </p:sp>
      <p:sp>
        <p:nvSpPr>
          <p:cNvPr id="53" name="Freeform 53"/>
          <p:cNvSpPr/>
          <p:nvPr/>
        </p:nvSpPr>
        <p:spPr>
          <a:xfrm>
            <a:off x="13144554" y="6195760"/>
            <a:ext cx="2412633" cy="2603347"/>
          </a:xfrm>
          <a:custGeom>
            <a:avLst/>
            <a:gdLst/>
            <a:ahLst/>
            <a:cxnLst/>
            <a:rect l="l" t="t" r="r" b="b"/>
            <a:pathLst>
              <a:path w="2412633" h="2603347">
                <a:moveTo>
                  <a:pt x="0" y="0"/>
                </a:moveTo>
                <a:lnTo>
                  <a:pt x="2412633" y="0"/>
                </a:lnTo>
                <a:lnTo>
                  <a:pt x="2412633" y="2603347"/>
                </a:lnTo>
                <a:lnTo>
                  <a:pt x="0" y="2603347"/>
                </a:lnTo>
                <a:lnTo>
                  <a:pt x="0" y="0"/>
                </a:lnTo>
                <a:close/>
              </a:path>
            </a:pathLst>
          </a:custGeom>
          <a:blipFill>
            <a:blip r:embed="rId9"/>
            <a:stretch>
              <a:fillRect l="-227206" t="-210074" r="-41658" b="-55532"/>
            </a:stretch>
          </a:blipFill>
        </p:spPr>
        <p:txBody>
          <a:bodyPr/>
          <a:lstStyle/>
          <a:p>
            <a:endParaRPr lang="en-US"/>
          </a:p>
        </p:txBody>
      </p:sp>
      <p:sp>
        <p:nvSpPr>
          <p:cNvPr id="54" name="Freeform 54"/>
          <p:cNvSpPr/>
          <p:nvPr/>
        </p:nvSpPr>
        <p:spPr>
          <a:xfrm>
            <a:off x="9946427" y="3154411"/>
            <a:ext cx="1817348" cy="477370"/>
          </a:xfrm>
          <a:custGeom>
            <a:avLst/>
            <a:gdLst/>
            <a:ahLst/>
            <a:cxnLst/>
            <a:rect l="l" t="t" r="r" b="b"/>
            <a:pathLst>
              <a:path w="1817348" h="477370">
                <a:moveTo>
                  <a:pt x="0" y="0"/>
                </a:moveTo>
                <a:lnTo>
                  <a:pt x="1817348" y="0"/>
                </a:lnTo>
                <a:lnTo>
                  <a:pt x="1817348" y="477370"/>
                </a:lnTo>
                <a:lnTo>
                  <a:pt x="0" y="477370"/>
                </a:lnTo>
                <a:lnTo>
                  <a:pt x="0" y="0"/>
                </a:lnTo>
                <a:close/>
              </a:path>
            </a:pathLst>
          </a:custGeom>
          <a:blipFill>
            <a:blip r:embed="rId10"/>
            <a:stretch>
              <a:fillRect r="-28676" b="-314553"/>
            </a:stretch>
          </a:blipFill>
        </p:spPr>
        <p:txBody>
          <a:bodyPr/>
          <a:lstStyle/>
          <a:p>
            <a:endParaRPr lang="en-US"/>
          </a:p>
        </p:txBody>
      </p:sp>
      <p:sp>
        <p:nvSpPr>
          <p:cNvPr id="55" name="Freeform 55"/>
          <p:cNvSpPr/>
          <p:nvPr/>
        </p:nvSpPr>
        <p:spPr>
          <a:xfrm>
            <a:off x="9958625" y="4545398"/>
            <a:ext cx="2002521" cy="332721"/>
          </a:xfrm>
          <a:custGeom>
            <a:avLst/>
            <a:gdLst/>
            <a:ahLst/>
            <a:cxnLst/>
            <a:rect l="l" t="t" r="r" b="b"/>
            <a:pathLst>
              <a:path w="2002521" h="332721">
                <a:moveTo>
                  <a:pt x="0" y="0"/>
                </a:moveTo>
                <a:lnTo>
                  <a:pt x="2002521" y="0"/>
                </a:lnTo>
                <a:lnTo>
                  <a:pt x="2002521" y="332721"/>
                </a:lnTo>
                <a:lnTo>
                  <a:pt x="0" y="332721"/>
                </a:lnTo>
                <a:lnTo>
                  <a:pt x="0" y="0"/>
                </a:lnTo>
                <a:close/>
              </a:path>
            </a:pathLst>
          </a:custGeom>
          <a:blipFill>
            <a:blip r:embed="rId11"/>
            <a:stretch>
              <a:fillRect b="-400297"/>
            </a:stretch>
          </a:blipFill>
        </p:spPr>
        <p:txBody>
          <a:bodyPr/>
          <a:lstStyle/>
          <a:p>
            <a:endParaRPr lang="en-US"/>
          </a:p>
        </p:txBody>
      </p:sp>
      <p:sp>
        <p:nvSpPr>
          <p:cNvPr id="56" name="Freeform 56"/>
          <p:cNvSpPr/>
          <p:nvPr/>
        </p:nvSpPr>
        <p:spPr>
          <a:xfrm>
            <a:off x="9946427" y="3592636"/>
            <a:ext cx="2247405" cy="456797"/>
          </a:xfrm>
          <a:custGeom>
            <a:avLst/>
            <a:gdLst/>
            <a:ahLst/>
            <a:cxnLst/>
            <a:rect l="l" t="t" r="r" b="b"/>
            <a:pathLst>
              <a:path w="2247405" h="456797">
                <a:moveTo>
                  <a:pt x="0" y="0"/>
                </a:moveTo>
                <a:lnTo>
                  <a:pt x="2247404" y="0"/>
                </a:lnTo>
                <a:lnTo>
                  <a:pt x="2247404" y="456797"/>
                </a:lnTo>
                <a:lnTo>
                  <a:pt x="0" y="456797"/>
                </a:lnTo>
                <a:lnTo>
                  <a:pt x="0" y="0"/>
                </a:lnTo>
                <a:close/>
              </a:path>
            </a:pathLst>
          </a:custGeom>
          <a:blipFill>
            <a:blip r:embed="rId10"/>
            <a:stretch>
              <a:fillRect t="-181415" b="-134932"/>
            </a:stretch>
          </a:blipFill>
        </p:spPr>
        <p:txBody>
          <a:bodyPr/>
          <a:lstStyle/>
          <a:p>
            <a:endParaRPr lang="en-US"/>
          </a:p>
        </p:txBody>
      </p:sp>
      <p:sp>
        <p:nvSpPr>
          <p:cNvPr id="57" name="Freeform 57"/>
          <p:cNvSpPr/>
          <p:nvPr/>
        </p:nvSpPr>
        <p:spPr>
          <a:xfrm>
            <a:off x="9958625" y="4082155"/>
            <a:ext cx="1558826" cy="412459"/>
          </a:xfrm>
          <a:custGeom>
            <a:avLst/>
            <a:gdLst/>
            <a:ahLst/>
            <a:cxnLst/>
            <a:rect l="l" t="t" r="r" b="b"/>
            <a:pathLst>
              <a:path w="1558826" h="412459">
                <a:moveTo>
                  <a:pt x="0" y="0"/>
                </a:moveTo>
                <a:lnTo>
                  <a:pt x="1558826" y="0"/>
                </a:lnTo>
                <a:lnTo>
                  <a:pt x="1558826" y="412459"/>
                </a:lnTo>
                <a:lnTo>
                  <a:pt x="0" y="412459"/>
                </a:lnTo>
                <a:lnTo>
                  <a:pt x="0" y="0"/>
                </a:lnTo>
                <a:close/>
              </a:path>
            </a:pathLst>
          </a:custGeom>
          <a:blipFill>
            <a:blip r:embed="rId10"/>
            <a:stretch>
              <a:fillRect t="-393620" r="-54339"/>
            </a:stretch>
          </a:blipFill>
        </p:spPr>
        <p:txBody>
          <a:bodyPr/>
          <a:lstStyle/>
          <a:p>
            <a:endParaRPr lang="en-US"/>
          </a:p>
        </p:txBody>
      </p:sp>
      <p:sp>
        <p:nvSpPr>
          <p:cNvPr id="58" name="Freeform 58"/>
          <p:cNvSpPr/>
          <p:nvPr/>
        </p:nvSpPr>
        <p:spPr>
          <a:xfrm>
            <a:off x="9969371" y="6897692"/>
            <a:ext cx="1998240" cy="441920"/>
          </a:xfrm>
          <a:custGeom>
            <a:avLst/>
            <a:gdLst/>
            <a:ahLst/>
            <a:cxnLst/>
            <a:rect l="l" t="t" r="r" b="b"/>
            <a:pathLst>
              <a:path w="1998240" h="441920">
                <a:moveTo>
                  <a:pt x="0" y="0"/>
                </a:moveTo>
                <a:lnTo>
                  <a:pt x="1998240" y="0"/>
                </a:lnTo>
                <a:lnTo>
                  <a:pt x="1998240" y="441921"/>
                </a:lnTo>
                <a:lnTo>
                  <a:pt x="0" y="441921"/>
                </a:lnTo>
                <a:lnTo>
                  <a:pt x="0" y="0"/>
                </a:lnTo>
                <a:close/>
              </a:path>
            </a:pathLst>
          </a:custGeom>
          <a:blipFill>
            <a:blip r:embed="rId12"/>
            <a:stretch>
              <a:fillRect b="-296744"/>
            </a:stretch>
          </a:blipFill>
        </p:spPr>
        <p:txBody>
          <a:bodyPr/>
          <a:lstStyle/>
          <a:p>
            <a:endParaRPr lang="en-US"/>
          </a:p>
        </p:txBody>
      </p:sp>
      <p:sp>
        <p:nvSpPr>
          <p:cNvPr id="59" name="Freeform 59"/>
          <p:cNvSpPr/>
          <p:nvPr/>
        </p:nvSpPr>
        <p:spPr>
          <a:xfrm>
            <a:off x="9969371" y="7370108"/>
            <a:ext cx="1998240" cy="303750"/>
          </a:xfrm>
          <a:custGeom>
            <a:avLst/>
            <a:gdLst/>
            <a:ahLst/>
            <a:cxnLst/>
            <a:rect l="l" t="t" r="r" b="b"/>
            <a:pathLst>
              <a:path w="1998240" h="303750">
                <a:moveTo>
                  <a:pt x="0" y="0"/>
                </a:moveTo>
                <a:lnTo>
                  <a:pt x="1998240" y="0"/>
                </a:lnTo>
                <a:lnTo>
                  <a:pt x="1998240" y="303750"/>
                </a:lnTo>
                <a:lnTo>
                  <a:pt x="0" y="303750"/>
                </a:lnTo>
                <a:lnTo>
                  <a:pt x="0" y="0"/>
                </a:lnTo>
                <a:close/>
              </a:path>
            </a:pathLst>
          </a:custGeom>
          <a:blipFill>
            <a:blip r:embed="rId12"/>
            <a:stretch>
              <a:fillRect t="-288607" b="-188607"/>
            </a:stretch>
          </a:blipFill>
        </p:spPr>
        <p:txBody>
          <a:bodyPr/>
          <a:lstStyle/>
          <a:p>
            <a:endParaRPr lang="en-US"/>
          </a:p>
        </p:txBody>
      </p:sp>
      <p:sp>
        <p:nvSpPr>
          <p:cNvPr id="60" name="Freeform 60"/>
          <p:cNvSpPr/>
          <p:nvPr/>
        </p:nvSpPr>
        <p:spPr>
          <a:xfrm>
            <a:off x="9969371" y="7655950"/>
            <a:ext cx="1998240" cy="305314"/>
          </a:xfrm>
          <a:custGeom>
            <a:avLst/>
            <a:gdLst/>
            <a:ahLst/>
            <a:cxnLst/>
            <a:rect l="l" t="t" r="r" b="b"/>
            <a:pathLst>
              <a:path w="1998240" h="305314">
                <a:moveTo>
                  <a:pt x="0" y="0"/>
                </a:moveTo>
                <a:lnTo>
                  <a:pt x="1998240" y="0"/>
                </a:lnTo>
                <a:lnTo>
                  <a:pt x="1998240" y="305313"/>
                </a:lnTo>
                <a:lnTo>
                  <a:pt x="0" y="305313"/>
                </a:lnTo>
                <a:lnTo>
                  <a:pt x="0" y="0"/>
                </a:lnTo>
                <a:close/>
              </a:path>
            </a:pathLst>
          </a:custGeom>
          <a:blipFill>
            <a:blip r:embed="rId12"/>
            <a:stretch>
              <a:fillRect t="-474260"/>
            </a:stretch>
          </a:blipFill>
        </p:spPr>
        <p:txBody>
          <a:bodyPr/>
          <a:lstStyle/>
          <a:p>
            <a:endParaRPr lang="en-US"/>
          </a:p>
        </p:txBody>
      </p:sp>
      <p:sp>
        <p:nvSpPr>
          <p:cNvPr id="61" name="Freeform 61"/>
          <p:cNvSpPr/>
          <p:nvPr/>
        </p:nvSpPr>
        <p:spPr>
          <a:xfrm>
            <a:off x="15702647" y="2803610"/>
            <a:ext cx="1920039" cy="1126843"/>
          </a:xfrm>
          <a:custGeom>
            <a:avLst/>
            <a:gdLst/>
            <a:ahLst/>
            <a:cxnLst/>
            <a:rect l="l" t="t" r="r" b="b"/>
            <a:pathLst>
              <a:path w="1920039" h="1126843">
                <a:moveTo>
                  <a:pt x="0" y="0"/>
                </a:moveTo>
                <a:lnTo>
                  <a:pt x="1920039" y="0"/>
                </a:lnTo>
                <a:lnTo>
                  <a:pt x="1920039" y="1126843"/>
                </a:lnTo>
                <a:lnTo>
                  <a:pt x="0" y="1126843"/>
                </a:lnTo>
                <a:lnTo>
                  <a:pt x="0" y="0"/>
                </a:lnTo>
                <a:close/>
              </a:path>
            </a:pathLst>
          </a:custGeom>
          <a:blipFill>
            <a:blip r:embed="rId13"/>
            <a:stretch>
              <a:fillRect/>
            </a:stretch>
          </a:blipFill>
        </p:spPr>
        <p:txBody>
          <a:bodyPr/>
          <a:lstStyle/>
          <a:p>
            <a:endParaRPr lang="en-US"/>
          </a:p>
        </p:txBody>
      </p:sp>
      <p:sp>
        <p:nvSpPr>
          <p:cNvPr id="62" name="Freeform 62"/>
          <p:cNvSpPr/>
          <p:nvPr/>
        </p:nvSpPr>
        <p:spPr>
          <a:xfrm>
            <a:off x="15685885" y="4094667"/>
            <a:ext cx="2046285" cy="731300"/>
          </a:xfrm>
          <a:custGeom>
            <a:avLst/>
            <a:gdLst/>
            <a:ahLst/>
            <a:cxnLst/>
            <a:rect l="l" t="t" r="r" b="b"/>
            <a:pathLst>
              <a:path w="2046285" h="731300">
                <a:moveTo>
                  <a:pt x="0" y="0"/>
                </a:moveTo>
                <a:lnTo>
                  <a:pt x="2046285" y="0"/>
                </a:lnTo>
                <a:lnTo>
                  <a:pt x="2046285" y="731300"/>
                </a:lnTo>
                <a:lnTo>
                  <a:pt x="0" y="731300"/>
                </a:lnTo>
                <a:lnTo>
                  <a:pt x="0" y="0"/>
                </a:lnTo>
                <a:close/>
              </a:path>
            </a:pathLst>
          </a:custGeom>
          <a:blipFill>
            <a:blip r:embed="rId14"/>
            <a:stretch>
              <a:fillRect l="-48516" t="-538192" r="-107141" b="-191222"/>
            </a:stretch>
          </a:blipFill>
        </p:spPr>
        <p:txBody>
          <a:bodyPr/>
          <a:lstStyle/>
          <a:p>
            <a:endParaRPr lang="en-US"/>
          </a:p>
        </p:txBody>
      </p:sp>
      <p:sp>
        <p:nvSpPr>
          <p:cNvPr id="63" name="Freeform 63"/>
          <p:cNvSpPr/>
          <p:nvPr/>
        </p:nvSpPr>
        <p:spPr>
          <a:xfrm>
            <a:off x="15116542" y="7252206"/>
            <a:ext cx="2894612" cy="329969"/>
          </a:xfrm>
          <a:custGeom>
            <a:avLst/>
            <a:gdLst/>
            <a:ahLst/>
            <a:cxnLst/>
            <a:rect l="l" t="t" r="r" b="b"/>
            <a:pathLst>
              <a:path w="2894612" h="329969">
                <a:moveTo>
                  <a:pt x="0" y="0"/>
                </a:moveTo>
                <a:lnTo>
                  <a:pt x="2894612" y="0"/>
                </a:lnTo>
                <a:lnTo>
                  <a:pt x="2894612" y="329970"/>
                </a:lnTo>
                <a:lnTo>
                  <a:pt x="0" y="329970"/>
                </a:lnTo>
                <a:lnTo>
                  <a:pt x="0" y="0"/>
                </a:lnTo>
                <a:close/>
              </a:path>
            </a:pathLst>
          </a:custGeom>
          <a:blipFill>
            <a:blip r:embed="rId15"/>
            <a:stretch>
              <a:fillRect b="-648940"/>
            </a:stretch>
          </a:blipFill>
        </p:spPr>
        <p:txBody>
          <a:bodyPr/>
          <a:lstStyle/>
          <a:p>
            <a:endParaRPr lang="en-US"/>
          </a:p>
        </p:txBody>
      </p:sp>
      <p:sp>
        <p:nvSpPr>
          <p:cNvPr id="64" name="Freeform 64"/>
          <p:cNvSpPr/>
          <p:nvPr/>
        </p:nvSpPr>
        <p:spPr>
          <a:xfrm>
            <a:off x="15116542" y="6781014"/>
            <a:ext cx="1573212" cy="505095"/>
          </a:xfrm>
          <a:custGeom>
            <a:avLst/>
            <a:gdLst/>
            <a:ahLst/>
            <a:cxnLst/>
            <a:rect l="l" t="t" r="r" b="b"/>
            <a:pathLst>
              <a:path w="1573212" h="505095">
                <a:moveTo>
                  <a:pt x="0" y="0"/>
                </a:moveTo>
                <a:lnTo>
                  <a:pt x="1573212" y="0"/>
                </a:lnTo>
                <a:lnTo>
                  <a:pt x="1573212" y="505095"/>
                </a:lnTo>
                <a:lnTo>
                  <a:pt x="0" y="505095"/>
                </a:lnTo>
                <a:lnTo>
                  <a:pt x="0" y="0"/>
                </a:lnTo>
                <a:close/>
              </a:path>
            </a:pathLst>
          </a:custGeom>
          <a:blipFill>
            <a:blip r:embed="rId15"/>
            <a:stretch>
              <a:fillRect t="-113471" r="-83993" b="-275798"/>
            </a:stretch>
          </a:blipFill>
        </p:spPr>
        <p:txBody>
          <a:bodyPr/>
          <a:lstStyle/>
          <a:p>
            <a:endParaRPr lang="en-US"/>
          </a:p>
        </p:txBody>
      </p:sp>
      <p:sp>
        <p:nvSpPr>
          <p:cNvPr id="65" name="Freeform 65"/>
          <p:cNvSpPr/>
          <p:nvPr/>
        </p:nvSpPr>
        <p:spPr>
          <a:xfrm>
            <a:off x="15136443" y="7582176"/>
            <a:ext cx="1533411" cy="318562"/>
          </a:xfrm>
          <a:custGeom>
            <a:avLst/>
            <a:gdLst/>
            <a:ahLst/>
            <a:cxnLst/>
            <a:rect l="l" t="t" r="r" b="b"/>
            <a:pathLst>
              <a:path w="1533411" h="318562">
                <a:moveTo>
                  <a:pt x="0" y="0"/>
                </a:moveTo>
                <a:lnTo>
                  <a:pt x="1533410" y="0"/>
                </a:lnTo>
                <a:lnTo>
                  <a:pt x="1533410" y="318561"/>
                </a:lnTo>
                <a:lnTo>
                  <a:pt x="0" y="318561"/>
                </a:lnTo>
                <a:lnTo>
                  <a:pt x="0" y="0"/>
                </a:lnTo>
                <a:close/>
              </a:path>
            </a:pathLst>
          </a:custGeom>
          <a:blipFill>
            <a:blip r:embed="rId15"/>
            <a:stretch>
              <a:fillRect t="-495846" r="-88769" b="-179914"/>
            </a:stretch>
          </a:blipFill>
        </p:spPr>
        <p:txBody>
          <a:bodyPr/>
          <a:lstStyle/>
          <a:p>
            <a:endParaRPr lang="en-US"/>
          </a:p>
        </p:txBody>
      </p:sp>
      <p:sp>
        <p:nvSpPr>
          <p:cNvPr id="66" name="Freeform 66"/>
          <p:cNvSpPr/>
          <p:nvPr/>
        </p:nvSpPr>
        <p:spPr>
          <a:xfrm>
            <a:off x="15148046" y="7878243"/>
            <a:ext cx="1748337" cy="327280"/>
          </a:xfrm>
          <a:custGeom>
            <a:avLst/>
            <a:gdLst/>
            <a:ahLst/>
            <a:cxnLst/>
            <a:rect l="l" t="t" r="r" b="b"/>
            <a:pathLst>
              <a:path w="1748337" h="327280">
                <a:moveTo>
                  <a:pt x="0" y="0"/>
                </a:moveTo>
                <a:lnTo>
                  <a:pt x="1748337" y="0"/>
                </a:lnTo>
                <a:lnTo>
                  <a:pt x="1748337" y="327280"/>
                </a:lnTo>
                <a:lnTo>
                  <a:pt x="0" y="327280"/>
                </a:lnTo>
                <a:lnTo>
                  <a:pt x="0" y="0"/>
                </a:lnTo>
                <a:close/>
              </a:path>
            </a:pathLst>
          </a:custGeom>
          <a:blipFill>
            <a:blip r:embed="rId15"/>
            <a:stretch>
              <a:fillRect t="-655095" r="-65563"/>
            </a:stretch>
          </a:blipFill>
        </p:spPr>
        <p:txBody>
          <a:bodyPr/>
          <a:lstStyle/>
          <a:p>
            <a:endParaRPr lang="en-US"/>
          </a:p>
        </p:txBody>
      </p:sp>
      <p:grpSp>
        <p:nvGrpSpPr>
          <p:cNvPr id="67" name="Group 67"/>
          <p:cNvGrpSpPr/>
          <p:nvPr/>
        </p:nvGrpSpPr>
        <p:grpSpPr>
          <a:xfrm>
            <a:off x="865347" y="254134"/>
            <a:ext cx="10709052" cy="1607982"/>
            <a:chOff x="0" y="0"/>
            <a:chExt cx="30078528" cy="4516342"/>
          </a:xfrm>
        </p:grpSpPr>
        <p:sp>
          <p:nvSpPr>
            <p:cNvPr id="68" name="Freeform 68"/>
            <p:cNvSpPr/>
            <p:nvPr/>
          </p:nvSpPr>
          <p:spPr>
            <a:xfrm>
              <a:off x="0" y="0"/>
              <a:ext cx="30078527" cy="4516342"/>
            </a:xfrm>
            <a:custGeom>
              <a:avLst/>
              <a:gdLst/>
              <a:ahLst/>
              <a:cxnLst/>
              <a:rect l="l" t="t" r="r" b="b"/>
              <a:pathLst>
                <a:path w="30078527" h="4516342">
                  <a:moveTo>
                    <a:pt x="0" y="0"/>
                  </a:moveTo>
                  <a:lnTo>
                    <a:pt x="30078527" y="0"/>
                  </a:lnTo>
                  <a:lnTo>
                    <a:pt x="30078527" y="4516342"/>
                  </a:lnTo>
                  <a:lnTo>
                    <a:pt x="0" y="4516342"/>
                  </a:lnTo>
                  <a:close/>
                </a:path>
              </a:pathLst>
            </a:custGeom>
            <a:solidFill>
              <a:srgbClr val="000000">
                <a:alpha val="0"/>
              </a:srgbClr>
            </a:solidFill>
          </p:spPr>
          <p:txBody>
            <a:bodyPr/>
            <a:lstStyle/>
            <a:p>
              <a:endParaRPr lang="en-US"/>
            </a:p>
          </p:txBody>
        </p:sp>
        <p:sp>
          <p:nvSpPr>
            <p:cNvPr id="69" name="TextBox 69"/>
            <p:cNvSpPr txBox="1"/>
            <p:nvPr/>
          </p:nvSpPr>
          <p:spPr>
            <a:xfrm>
              <a:off x="0" y="47625"/>
              <a:ext cx="30078528"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Method: Biomechanical Evaluation</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TextBox 11"/>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12" name="Freeform 12"/>
          <p:cNvSpPr/>
          <p:nvPr/>
        </p:nvSpPr>
        <p:spPr>
          <a:xfrm>
            <a:off x="2670550" y="2144427"/>
            <a:ext cx="4004623" cy="7430425"/>
          </a:xfrm>
          <a:custGeom>
            <a:avLst/>
            <a:gdLst/>
            <a:ahLst/>
            <a:cxnLst/>
            <a:rect l="l" t="t" r="r" b="b"/>
            <a:pathLst>
              <a:path w="4004623" h="7430425">
                <a:moveTo>
                  <a:pt x="0" y="0"/>
                </a:moveTo>
                <a:lnTo>
                  <a:pt x="4004623" y="0"/>
                </a:lnTo>
                <a:lnTo>
                  <a:pt x="4004623" y="7430425"/>
                </a:lnTo>
                <a:lnTo>
                  <a:pt x="0" y="7430425"/>
                </a:lnTo>
                <a:lnTo>
                  <a:pt x="0" y="0"/>
                </a:lnTo>
                <a:close/>
              </a:path>
            </a:pathLst>
          </a:custGeom>
          <a:blipFill>
            <a:blip r:embed="rId9"/>
            <a:stretch>
              <a:fillRect l="-204184" t="-65312" r="-38727" b="-32347"/>
            </a:stretch>
          </a:blipFill>
        </p:spPr>
        <p:txBody>
          <a:bodyPr/>
          <a:lstStyle/>
          <a:p>
            <a:endParaRPr lang="en-US"/>
          </a:p>
        </p:txBody>
      </p:sp>
      <p:grpSp>
        <p:nvGrpSpPr>
          <p:cNvPr id="13" name="Group 13"/>
          <p:cNvGrpSpPr/>
          <p:nvPr/>
        </p:nvGrpSpPr>
        <p:grpSpPr>
          <a:xfrm>
            <a:off x="3544575" y="2144427"/>
            <a:ext cx="2256571" cy="1945237"/>
            <a:chOff x="0" y="0"/>
            <a:chExt cx="812800" cy="700660"/>
          </a:xfrm>
        </p:grpSpPr>
        <p:sp>
          <p:nvSpPr>
            <p:cNvPr id="14" name="Freeform 14"/>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15" name="TextBox 15"/>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015607" y="2896617"/>
            <a:ext cx="1774641" cy="1529798"/>
            <a:chOff x="0" y="0"/>
            <a:chExt cx="812800" cy="700660"/>
          </a:xfrm>
        </p:grpSpPr>
        <p:sp>
          <p:nvSpPr>
            <p:cNvPr id="17" name="Freeform 17"/>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18" name="TextBox 18"/>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790249" y="2559866"/>
            <a:ext cx="1774641" cy="1529798"/>
            <a:chOff x="0" y="0"/>
            <a:chExt cx="812800" cy="700660"/>
          </a:xfrm>
        </p:grpSpPr>
        <p:sp>
          <p:nvSpPr>
            <p:cNvPr id="20" name="Freeform 20"/>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1" name="TextBox 21"/>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179058" y="5374190"/>
            <a:ext cx="1447741" cy="1529798"/>
            <a:chOff x="0" y="0"/>
            <a:chExt cx="663077" cy="700660"/>
          </a:xfrm>
        </p:grpSpPr>
        <p:sp>
          <p:nvSpPr>
            <p:cNvPr id="23" name="Freeform 23"/>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4" name="TextBox 24"/>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790249" y="5140480"/>
            <a:ext cx="1478874" cy="1529798"/>
            <a:chOff x="0" y="0"/>
            <a:chExt cx="677336" cy="700660"/>
          </a:xfrm>
        </p:grpSpPr>
        <p:sp>
          <p:nvSpPr>
            <p:cNvPr id="26" name="Freeform 26"/>
            <p:cNvSpPr/>
            <p:nvPr/>
          </p:nvSpPr>
          <p:spPr>
            <a:xfrm>
              <a:off x="0" y="0"/>
              <a:ext cx="677336" cy="700660"/>
            </a:xfrm>
            <a:custGeom>
              <a:avLst/>
              <a:gdLst/>
              <a:ahLst/>
              <a:cxnLst/>
              <a:rect l="l" t="t" r="r" b="b"/>
              <a:pathLst>
                <a:path w="677336" h="700660">
                  <a:moveTo>
                    <a:pt x="338668" y="0"/>
                  </a:moveTo>
                  <a:cubicBezTo>
                    <a:pt x="151627" y="0"/>
                    <a:pt x="0" y="156848"/>
                    <a:pt x="0" y="350330"/>
                  </a:cubicBezTo>
                  <a:cubicBezTo>
                    <a:pt x="0" y="543812"/>
                    <a:pt x="151627" y="700660"/>
                    <a:pt x="338668" y="700660"/>
                  </a:cubicBezTo>
                  <a:cubicBezTo>
                    <a:pt x="525709" y="700660"/>
                    <a:pt x="677336" y="543812"/>
                    <a:pt x="677336" y="350330"/>
                  </a:cubicBezTo>
                  <a:cubicBezTo>
                    <a:pt x="677336" y="156848"/>
                    <a:pt x="525709" y="0"/>
                    <a:pt x="33866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7" name="TextBox 27"/>
            <p:cNvSpPr txBox="1"/>
            <p:nvPr/>
          </p:nvSpPr>
          <p:spPr>
            <a:xfrm>
              <a:off x="63500" y="27587"/>
              <a:ext cx="550336" cy="607386"/>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3418480" y="7757372"/>
            <a:ext cx="1094721" cy="1156769"/>
            <a:chOff x="0" y="0"/>
            <a:chExt cx="663077" cy="700660"/>
          </a:xfrm>
        </p:grpSpPr>
        <p:sp>
          <p:nvSpPr>
            <p:cNvPr id="29" name="Freeform 29"/>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0" name="TextBox 30"/>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4582848" y="7621355"/>
            <a:ext cx="1094721" cy="1156769"/>
            <a:chOff x="0" y="0"/>
            <a:chExt cx="663077" cy="700660"/>
          </a:xfrm>
        </p:grpSpPr>
        <p:sp>
          <p:nvSpPr>
            <p:cNvPr id="32" name="Freeform 32"/>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3" name="TextBox 33"/>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654902">
            <a:off x="3573543" y="8275877"/>
            <a:ext cx="1094721" cy="1466591"/>
            <a:chOff x="0" y="0"/>
            <a:chExt cx="663077" cy="888320"/>
          </a:xfrm>
        </p:grpSpPr>
        <p:sp>
          <p:nvSpPr>
            <p:cNvPr id="35" name="Freeform 35"/>
            <p:cNvSpPr/>
            <p:nvPr/>
          </p:nvSpPr>
          <p:spPr>
            <a:xfrm>
              <a:off x="0" y="0"/>
              <a:ext cx="663077" cy="888320"/>
            </a:xfrm>
            <a:custGeom>
              <a:avLst/>
              <a:gdLst/>
              <a:ahLst/>
              <a:cxnLst/>
              <a:rect l="l" t="t" r="r" b="b"/>
              <a:pathLst>
                <a:path w="663077" h="888320">
                  <a:moveTo>
                    <a:pt x="331538" y="0"/>
                  </a:moveTo>
                  <a:cubicBezTo>
                    <a:pt x="148435" y="0"/>
                    <a:pt x="0" y="198857"/>
                    <a:pt x="0" y="444160"/>
                  </a:cubicBezTo>
                  <a:cubicBezTo>
                    <a:pt x="0" y="689463"/>
                    <a:pt x="148435" y="888320"/>
                    <a:pt x="331538" y="888320"/>
                  </a:cubicBezTo>
                  <a:cubicBezTo>
                    <a:pt x="514642" y="888320"/>
                    <a:pt x="663077" y="689463"/>
                    <a:pt x="663077" y="444160"/>
                  </a:cubicBezTo>
                  <a:cubicBezTo>
                    <a:pt x="663077" y="198857"/>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6" name="TextBox 36"/>
            <p:cNvSpPr txBox="1"/>
            <p:nvPr/>
          </p:nvSpPr>
          <p:spPr>
            <a:xfrm>
              <a:off x="62163" y="45180"/>
              <a:ext cx="538750" cy="75986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450316">
            <a:off x="4676974" y="8095432"/>
            <a:ext cx="1094721" cy="1466591"/>
            <a:chOff x="0" y="0"/>
            <a:chExt cx="663077" cy="888320"/>
          </a:xfrm>
        </p:grpSpPr>
        <p:sp>
          <p:nvSpPr>
            <p:cNvPr id="38" name="Freeform 38"/>
            <p:cNvSpPr/>
            <p:nvPr/>
          </p:nvSpPr>
          <p:spPr>
            <a:xfrm>
              <a:off x="0" y="0"/>
              <a:ext cx="663077" cy="888320"/>
            </a:xfrm>
            <a:custGeom>
              <a:avLst/>
              <a:gdLst/>
              <a:ahLst/>
              <a:cxnLst/>
              <a:rect l="l" t="t" r="r" b="b"/>
              <a:pathLst>
                <a:path w="663077" h="888320">
                  <a:moveTo>
                    <a:pt x="331538" y="0"/>
                  </a:moveTo>
                  <a:cubicBezTo>
                    <a:pt x="148435" y="0"/>
                    <a:pt x="0" y="198857"/>
                    <a:pt x="0" y="444160"/>
                  </a:cubicBezTo>
                  <a:cubicBezTo>
                    <a:pt x="0" y="689463"/>
                    <a:pt x="148435" y="888320"/>
                    <a:pt x="331538" y="888320"/>
                  </a:cubicBezTo>
                  <a:cubicBezTo>
                    <a:pt x="514642" y="888320"/>
                    <a:pt x="663077" y="689463"/>
                    <a:pt x="663077" y="444160"/>
                  </a:cubicBezTo>
                  <a:cubicBezTo>
                    <a:pt x="663077" y="198857"/>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9" name="TextBox 39"/>
            <p:cNvSpPr txBox="1"/>
            <p:nvPr/>
          </p:nvSpPr>
          <p:spPr>
            <a:xfrm>
              <a:off x="62163" y="45180"/>
              <a:ext cx="538750" cy="759860"/>
            </a:xfrm>
            <a:prstGeom prst="rect">
              <a:avLst/>
            </a:prstGeom>
          </p:spPr>
          <p:txBody>
            <a:bodyPr lIns="50800" tIns="50800" rIns="50800" bIns="50800" rtlCol="0" anchor="ctr"/>
            <a:lstStyle/>
            <a:p>
              <a:pPr algn="ctr">
                <a:lnSpc>
                  <a:spcPts val="2659"/>
                </a:lnSpc>
              </a:pPr>
              <a:endParaRPr/>
            </a:p>
          </p:txBody>
        </p:sp>
      </p:grpSp>
      <p:sp>
        <p:nvSpPr>
          <p:cNvPr id="40" name="TextBox 40"/>
          <p:cNvSpPr txBox="1"/>
          <p:nvPr/>
        </p:nvSpPr>
        <p:spPr>
          <a:xfrm>
            <a:off x="532696" y="3417727"/>
            <a:ext cx="937003"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Hip</a:t>
            </a:r>
          </a:p>
        </p:txBody>
      </p:sp>
      <p:sp>
        <p:nvSpPr>
          <p:cNvPr id="41" name="TextBox 41"/>
          <p:cNvSpPr txBox="1"/>
          <p:nvPr/>
        </p:nvSpPr>
        <p:spPr>
          <a:xfrm>
            <a:off x="372701" y="5895299"/>
            <a:ext cx="1096997"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Knee</a:t>
            </a:r>
          </a:p>
        </p:txBody>
      </p:sp>
      <p:sp>
        <p:nvSpPr>
          <p:cNvPr id="42" name="TextBox 42"/>
          <p:cNvSpPr txBox="1"/>
          <p:nvPr/>
        </p:nvSpPr>
        <p:spPr>
          <a:xfrm>
            <a:off x="372701" y="8091966"/>
            <a:ext cx="1096997"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Ankle</a:t>
            </a:r>
          </a:p>
        </p:txBody>
      </p:sp>
      <p:sp>
        <p:nvSpPr>
          <p:cNvPr id="43" name="TextBox 43"/>
          <p:cNvSpPr txBox="1"/>
          <p:nvPr/>
        </p:nvSpPr>
        <p:spPr>
          <a:xfrm>
            <a:off x="459289" y="8866516"/>
            <a:ext cx="1010410"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Foot</a:t>
            </a:r>
          </a:p>
        </p:txBody>
      </p:sp>
      <p:sp>
        <p:nvSpPr>
          <p:cNvPr id="44" name="AutoShape 44"/>
          <p:cNvSpPr/>
          <p:nvPr/>
        </p:nvSpPr>
        <p:spPr>
          <a:xfrm flipH="1">
            <a:off x="1469698" y="2740843"/>
            <a:ext cx="2162378" cy="15188"/>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5" name="AutoShape 45"/>
          <p:cNvSpPr/>
          <p:nvPr/>
        </p:nvSpPr>
        <p:spPr>
          <a:xfrm flipH="1" flipV="1">
            <a:off x="1469698" y="3658985"/>
            <a:ext cx="1545909"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6" name="AutoShape 46"/>
          <p:cNvSpPr/>
          <p:nvPr/>
        </p:nvSpPr>
        <p:spPr>
          <a:xfrm flipH="1" flipV="1">
            <a:off x="1469698" y="6136558"/>
            <a:ext cx="1709359"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7" name="AutoShape 47"/>
          <p:cNvSpPr/>
          <p:nvPr/>
        </p:nvSpPr>
        <p:spPr>
          <a:xfrm flipH="1" flipV="1">
            <a:off x="1469698" y="8333225"/>
            <a:ext cx="1948782"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8" name="AutoShape 48"/>
          <p:cNvSpPr/>
          <p:nvPr/>
        </p:nvSpPr>
        <p:spPr>
          <a:xfrm flipH="1" flipV="1">
            <a:off x="1469698" y="9107774"/>
            <a:ext cx="2113747" cy="5043"/>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9" name="TextBox 49"/>
          <p:cNvSpPr txBox="1"/>
          <p:nvPr/>
        </p:nvSpPr>
        <p:spPr>
          <a:xfrm>
            <a:off x="353437" y="2512241"/>
            <a:ext cx="1116262"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Pelvis</a:t>
            </a:r>
          </a:p>
        </p:txBody>
      </p:sp>
      <p:sp>
        <p:nvSpPr>
          <p:cNvPr id="50" name="Freeform 50"/>
          <p:cNvSpPr/>
          <p:nvPr/>
        </p:nvSpPr>
        <p:spPr>
          <a:xfrm>
            <a:off x="7498949" y="3230542"/>
            <a:ext cx="2838953" cy="1611861"/>
          </a:xfrm>
          <a:custGeom>
            <a:avLst/>
            <a:gdLst/>
            <a:ahLst/>
            <a:cxnLst/>
            <a:rect l="l" t="t" r="r" b="b"/>
            <a:pathLst>
              <a:path w="2838953" h="1611861">
                <a:moveTo>
                  <a:pt x="0" y="0"/>
                </a:moveTo>
                <a:lnTo>
                  <a:pt x="2838952" y="0"/>
                </a:lnTo>
                <a:lnTo>
                  <a:pt x="2838952" y="1611861"/>
                </a:lnTo>
                <a:lnTo>
                  <a:pt x="0" y="1611861"/>
                </a:lnTo>
                <a:lnTo>
                  <a:pt x="0" y="0"/>
                </a:lnTo>
                <a:close/>
              </a:path>
            </a:pathLst>
          </a:custGeom>
          <a:blipFill>
            <a:blip r:embed="rId9"/>
            <a:stretch>
              <a:fillRect l="-275755" t="-271711" r="-47839" b="-426227"/>
            </a:stretch>
          </a:blipFill>
        </p:spPr>
        <p:txBody>
          <a:bodyPr/>
          <a:lstStyle/>
          <a:p>
            <a:endParaRPr lang="en-US"/>
          </a:p>
        </p:txBody>
      </p:sp>
      <p:sp>
        <p:nvSpPr>
          <p:cNvPr id="51" name="Freeform 51"/>
          <p:cNvSpPr/>
          <p:nvPr/>
        </p:nvSpPr>
        <p:spPr>
          <a:xfrm rot="2923169">
            <a:off x="8305577" y="4301116"/>
            <a:ext cx="145055" cy="145055"/>
          </a:xfrm>
          <a:custGeom>
            <a:avLst/>
            <a:gdLst/>
            <a:ahLst/>
            <a:cxnLst/>
            <a:rect l="l" t="t" r="r" b="b"/>
            <a:pathLst>
              <a:path w="145055" h="145055">
                <a:moveTo>
                  <a:pt x="0" y="0"/>
                </a:moveTo>
                <a:lnTo>
                  <a:pt x="145055" y="0"/>
                </a:lnTo>
                <a:lnTo>
                  <a:pt x="145055" y="145055"/>
                </a:lnTo>
                <a:lnTo>
                  <a:pt x="0" y="1450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2" name="Freeform 52"/>
          <p:cNvSpPr/>
          <p:nvPr/>
        </p:nvSpPr>
        <p:spPr>
          <a:xfrm rot="2923169">
            <a:off x="8891696" y="4217369"/>
            <a:ext cx="145055" cy="145055"/>
          </a:xfrm>
          <a:custGeom>
            <a:avLst/>
            <a:gdLst/>
            <a:ahLst/>
            <a:cxnLst/>
            <a:rect l="l" t="t" r="r" b="b"/>
            <a:pathLst>
              <a:path w="145055" h="145055">
                <a:moveTo>
                  <a:pt x="0" y="0"/>
                </a:moveTo>
                <a:lnTo>
                  <a:pt x="145055" y="0"/>
                </a:lnTo>
                <a:lnTo>
                  <a:pt x="145055" y="145055"/>
                </a:lnTo>
                <a:lnTo>
                  <a:pt x="0" y="1450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3" name="Freeform 53"/>
          <p:cNvSpPr/>
          <p:nvPr/>
        </p:nvSpPr>
        <p:spPr>
          <a:xfrm rot="2923169">
            <a:off x="7839082" y="4165409"/>
            <a:ext cx="145055" cy="145055"/>
          </a:xfrm>
          <a:custGeom>
            <a:avLst/>
            <a:gdLst/>
            <a:ahLst/>
            <a:cxnLst/>
            <a:rect l="l" t="t" r="r" b="b"/>
            <a:pathLst>
              <a:path w="145055" h="145055">
                <a:moveTo>
                  <a:pt x="0" y="0"/>
                </a:moveTo>
                <a:lnTo>
                  <a:pt x="145055" y="0"/>
                </a:lnTo>
                <a:lnTo>
                  <a:pt x="145055" y="145054"/>
                </a:lnTo>
                <a:lnTo>
                  <a:pt x="0" y="1450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4" name="Freeform 54"/>
          <p:cNvSpPr/>
          <p:nvPr/>
        </p:nvSpPr>
        <p:spPr>
          <a:xfrm rot="2923169">
            <a:off x="8317843" y="3721587"/>
            <a:ext cx="145055" cy="145055"/>
          </a:xfrm>
          <a:custGeom>
            <a:avLst/>
            <a:gdLst/>
            <a:ahLst/>
            <a:cxnLst/>
            <a:rect l="l" t="t" r="r" b="b"/>
            <a:pathLst>
              <a:path w="145055" h="145055">
                <a:moveTo>
                  <a:pt x="0" y="0"/>
                </a:moveTo>
                <a:lnTo>
                  <a:pt x="145055" y="0"/>
                </a:lnTo>
                <a:lnTo>
                  <a:pt x="145055" y="145054"/>
                </a:lnTo>
                <a:lnTo>
                  <a:pt x="0" y="1450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5" name="Freeform 55"/>
          <p:cNvSpPr/>
          <p:nvPr/>
        </p:nvSpPr>
        <p:spPr>
          <a:xfrm rot="2923169">
            <a:off x="8645782" y="4239472"/>
            <a:ext cx="145055" cy="145055"/>
          </a:xfrm>
          <a:custGeom>
            <a:avLst/>
            <a:gdLst/>
            <a:ahLst/>
            <a:cxnLst/>
            <a:rect l="l" t="t" r="r" b="b"/>
            <a:pathLst>
              <a:path w="145055" h="145055">
                <a:moveTo>
                  <a:pt x="0" y="0"/>
                </a:moveTo>
                <a:lnTo>
                  <a:pt x="145054" y="0"/>
                </a:lnTo>
                <a:lnTo>
                  <a:pt x="145054" y="145054"/>
                </a:lnTo>
                <a:lnTo>
                  <a:pt x="0" y="1450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6" name="Freeform 56"/>
          <p:cNvSpPr/>
          <p:nvPr/>
        </p:nvSpPr>
        <p:spPr>
          <a:xfrm rot="2923169">
            <a:off x="9245455" y="3941466"/>
            <a:ext cx="145055" cy="145055"/>
          </a:xfrm>
          <a:custGeom>
            <a:avLst/>
            <a:gdLst/>
            <a:ahLst/>
            <a:cxnLst/>
            <a:rect l="l" t="t" r="r" b="b"/>
            <a:pathLst>
              <a:path w="145055" h="145055">
                <a:moveTo>
                  <a:pt x="0" y="0"/>
                </a:moveTo>
                <a:lnTo>
                  <a:pt x="145054" y="0"/>
                </a:lnTo>
                <a:lnTo>
                  <a:pt x="145054" y="145054"/>
                </a:lnTo>
                <a:lnTo>
                  <a:pt x="0" y="1450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7" name="Freeform 57"/>
          <p:cNvSpPr/>
          <p:nvPr/>
        </p:nvSpPr>
        <p:spPr>
          <a:xfrm rot="2923169">
            <a:off x="8093220" y="3752535"/>
            <a:ext cx="145055" cy="145055"/>
          </a:xfrm>
          <a:custGeom>
            <a:avLst/>
            <a:gdLst/>
            <a:ahLst/>
            <a:cxnLst/>
            <a:rect l="l" t="t" r="r" b="b"/>
            <a:pathLst>
              <a:path w="145055" h="145055">
                <a:moveTo>
                  <a:pt x="0" y="0"/>
                </a:moveTo>
                <a:lnTo>
                  <a:pt x="145055" y="0"/>
                </a:lnTo>
                <a:lnTo>
                  <a:pt x="145055" y="145055"/>
                </a:lnTo>
                <a:lnTo>
                  <a:pt x="0" y="1450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8" name="Freeform 58"/>
          <p:cNvSpPr/>
          <p:nvPr/>
        </p:nvSpPr>
        <p:spPr>
          <a:xfrm rot="2923169">
            <a:off x="8561945" y="3679356"/>
            <a:ext cx="145055" cy="145055"/>
          </a:xfrm>
          <a:custGeom>
            <a:avLst/>
            <a:gdLst/>
            <a:ahLst/>
            <a:cxnLst/>
            <a:rect l="l" t="t" r="r" b="b"/>
            <a:pathLst>
              <a:path w="145055" h="145055">
                <a:moveTo>
                  <a:pt x="0" y="0"/>
                </a:moveTo>
                <a:lnTo>
                  <a:pt x="145055" y="0"/>
                </a:lnTo>
                <a:lnTo>
                  <a:pt x="145055" y="145055"/>
                </a:lnTo>
                <a:lnTo>
                  <a:pt x="0" y="1450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9" name="TextBox 59"/>
          <p:cNvSpPr txBox="1"/>
          <p:nvPr/>
        </p:nvSpPr>
        <p:spPr>
          <a:xfrm>
            <a:off x="8577890" y="4359705"/>
            <a:ext cx="354334"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MASI</a:t>
            </a:r>
          </a:p>
        </p:txBody>
      </p:sp>
      <p:sp>
        <p:nvSpPr>
          <p:cNvPr id="60" name="TextBox 60"/>
          <p:cNvSpPr txBox="1"/>
          <p:nvPr/>
        </p:nvSpPr>
        <p:spPr>
          <a:xfrm>
            <a:off x="8964224" y="4364119"/>
            <a:ext cx="293036"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LASI</a:t>
            </a:r>
          </a:p>
        </p:txBody>
      </p:sp>
      <p:sp>
        <p:nvSpPr>
          <p:cNvPr id="61" name="TextBox 61"/>
          <p:cNvSpPr txBox="1"/>
          <p:nvPr/>
        </p:nvSpPr>
        <p:spPr>
          <a:xfrm>
            <a:off x="8229226" y="3491688"/>
            <a:ext cx="386730"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SACR</a:t>
            </a:r>
          </a:p>
        </p:txBody>
      </p:sp>
      <p:sp>
        <p:nvSpPr>
          <p:cNvPr id="62" name="TextBox 62"/>
          <p:cNvSpPr txBox="1"/>
          <p:nvPr/>
        </p:nvSpPr>
        <p:spPr>
          <a:xfrm>
            <a:off x="8184527" y="4437177"/>
            <a:ext cx="327931"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RASI</a:t>
            </a:r>
          </a:p>
        </p:txBody>
      </p:sp>
      <p:sp>
        <p:nvSpPr>
          <p:cNvPr id="63" name="TextBox 63"/>
          <p:cNvSpPr txBox="1"/>
          <p:nvPr/>
        </p:nvSpPr>
        <p:spPr>
          <a:xfrm>
            <a:off x="7498949" y="3995363"/>
            <a:ext cx="376511"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RHJC</a:t>
            </a:r>
          </a:p>
        </p:txBody>
      </p:sp>
      <p:sp>
        <p:nvSpPr>
          <p:cNvPr id="64" name="TextBox 64"/>
          <p:cNvSpPr txBox="1"/>
          <p:nvPr/>
        </p:nvSpPr>
        <p:spPr>
          <a:xfrm>
            <a:off x="9362617" y="3718109"/>
            <a:ext cx="366105"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LHJC</a:t>
            </a:r>
          </a:p>
        </p:txBody>
      </p:sp>
      <p:sp>
        <p:nvSpPr>
          <p:cNvPr id="65" name="TextBox 65"/>
          <p:cNvSpPr txBox="1"/>
          <p:nvPr/>
        </p:nvSpPr>
        <p:spPr>
          <a:xfrm>
            <a:off x="7850974" y="3604764"/>
            <a:ext cx="286398"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LPSI</a:t>
            </a:r>
          </a:p>
        </p:txBody>
      </p:sp>
      <p:sp>
        <p:nvSpPr>
          <p:cNvPr id="66" name="TextBox 66"/>
          <p:cNvSpPr txBox="1"/>
          <p:nvPr/>
        </p:nvSpPr>
        <p:spPr>
          <a:xfrm>
            <a:off x="8707810" y="3491688"/>
            <a:ext cx="327931"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RPSI</a:t>
            </a:r>
          </a:p>
        </p:txBody>
      </p:sp>
      <p:sp>
        <p:nvSpPr>
          <p:cNvPr id="67" name="Freeform 67"/>
          <p:cNvSpPr/>
          <p:nvPr/>
        </p:nvSpPr>
        <p:spPr>
          <a:xfrm>
            <a:off x="7556393" y="5837130"/>
            <a:ext cx="2412633" cy="2880981"/>
          </a:xfrm>
          <a:custGeom>
            <a:avLst/>
            <a:gdLst/>
            <a:ahLst/>
            <a:cxnLst/>
            <a:rect l="l" t="t" r="r" b="b"/>
            <a:pathLst>
              <a:path w="2412633" h="2880981">
                <a:moveTo>
                  <a:pt x="0" y="0"/>
                </a:moveTo>
                <a:lnTo>
                  <a:pt x="2412633" y="0"/>
                </a:lnTo>
                <a:lnTo>
                  <a:pt x="2412633" y="2880981"/>
                </a:lnTo>
                <a:lnTo>
                  <a:pt x="0" y="2880981"/>
                </a:lnTo>
                <a:lnTo>
                  <a:pt x="0" y="0"/>
                </a:lnTo>
                <a:close/>
              </a:path>
            </a:pathLst>
          </a:custGeom>
          <a:blipFill>
            <a:blip r:embed="rId9"/>
            <a:stretch>
              <a:fillRect l="-227206" t="-114034" r="-41658" b="-116339"/>
            </a:stretch>
          </a:blipFill>
        </p:spPr>
        <p:txBody>
          <a:bodyPr/>
          <a:lstStyle/>
          <a:p>
            <a:endParaRPr lang="en-US"/>
          </a:p>
        </p:txBody>
      </p:sp>
      <p:sp>
        <p:nvSpPr>
          <p:cNvPr id="68" name="Freeform 68"/>
          <p:cNvSpPr/>
          <p:nvPr/>
        </p:nvSpPr>
        <p:spPr>
          <a:xfrm rot="2923169">
            <a:off x="8097874" y="6485375"/>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9" name="Freeform 69"/>
          <p:cNvSpPr/>
          <p:nvPr/>
        </p:nvSpPr>
        <p:spPr>
          <a:xfrm rot="2923169">
            <a:off x="9138632" y="6319651"/>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0" name="Freeform 70"/>
          <p:cNvSpPr/>
          <p:nvPr/>
        </p:nvSpPr>
        <p:spPr>
          <a:xfrm>
            <a:off x="8059365" y="8279857"/>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1" name="TextBox 71"/>
          <p:cNvSpPr txBox="1"/>
          <p:nvPr/>
        </p:nvSpPr>
        <p:spPr>
          <a:xfrm>
            <a:off x="7982499" y="8396627"/>
            <a:ext cx="272090" cy="131190"/>
          </a:xfrm>
          <a:prstGeom prst="rect">
            <a:avLst/>
          </a:prstGeom>
        </p:spPr>
        <p:txBody>
          <a:bodyPr wrap="square" lIns="0" tIns="0" rIns="0" bIns="0" rtlCol="0" anchor="t">
            <a:spAutoFit/>
          </a:bodyPr>
          <a:lstStyle/>
          <a:p>
            <a:pPr algn="ctr">
              <a:lnSpc>
                <a:spcPts val="1075"/>
              </a:lnSpc>
            </a:pPr>
            <a:r>
              <a:rPr lang="en-US" sz="768" dirty="0">
                <a:solidFill>
                  <a:srgbClr val="0097B2"/>
                </a:solidFill>
                <a:latin typeface="Canva Sans"/>
                <a:ea typeface="Canva Sans"/>
                <a:cs typeface="Canva Sans"/>
                <a:sym typeface="Canva Sans"/>
              </a:rPr>
              <a:t>RKJC</a:t>
            </a:r>
          </a:p>
        </p:txBody>
      </p:sp>
      <p:sp>
        <p:nvSpPr>
          <p:cNvPr id="72" name="Freeform 72"/>
          <p:cNvSpPr/>
          <p:nvPr/>
        </p:nvSpPr>
        <p:spPr>
          <a:xfrm rot="2349886">
            <a:off x="7897299" y="8301696"/>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3" name="TextBox 73"/>
          <p:cNvSpPr txBox="1"/>
          <p:nvPr/>
        </p:nvSpPr>
        <p:spPr>
          <a:xfrm>
            <a:off x="7610665" y="8388750"/>
            <a:ext cx="272090" cy="131190"/>
          </a:xfrm>
          <a:prstGeom prst="rect">
            <a:avLst/>
          </a:prstGeom>
        </p:spPr>
        <p:txBody>
          <a:bodyPr wrap="square" lIns="0" tIns="0" rIns="0" bIns="0" rtlCol="0" anchor="t">
            <a:spAutoFit/>
          </a:bodyPr>
          <a:lstStyle/>
          <a:p>
            <a:pPr algn="ctr">
              <a:lnSpc>
                <a:spcPts val="1075"/>
              </a:lnSpc>
            </a:pPr>
            <a:r>
              <a:rPr lang="en-US" sz="768" dirty="0">
                <a:solidFill>
                  <a:srgbClr val="FF3131"/>
                </a:solidFill>
                <a:latin typeface="Canva Sans"/>
                <a:ea typeface="Canva Sans"/>
                <a:cs typeface="Canva Sans"/>
                <a:sym typeface="Canva Sans"/>
              </a:rPr>
              <a:t>RKNE</a:t>
            </a:r>
          </a:p>
        </p:txBody>
      </p:sp>
      <p:sp>
        <p:nvSpPr>
          <p:cNvPr id="74" name="Freeform 74"/>
          <p:cNvSpPr/>
          <p:nvPr/>
        </p:nvSpPr>
        <p:spPr>
          <a:xfrm rot="2349886">
            <a:off x="8240377" y="8244364"/>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5" name="TextBox 75"/>
          <p:cNvSpPr txBox="1"/>
          <p:nvPr/>
        </p:nvSpPr>
        <p:spPr>
          <a:xfrm>
            <a:off x="7846164" y="6357060"/>
            <a:ext cx="260510" cy="124189"/>
          </a:xfrm>
          <a:prstGeom prst="rect">
            <a:avLst/>
          </a:prstGeom>
        </p:spPr>
        <p:txBody>
          <a:bodyPr lIns="0" tIns="0" rIns="0" bIns="0" rtlCol="0" anchor="t">
            <a:spAutoFit/>
          </a:bodyPr>
          <a:lstStyle/>
          <a:p>
            <a:pPr algn="ctr">
              <a:lnSpc>
                <a:spcPts val="1075"/>
              </a:lnSpc>
            </a:pPr>
            <a:r>
              <a:rPr lang="en-US" sz="768">
                <a:solidFill>
                  <a:srgbClr val="372F36"/>
                </a:solidFill>
                <a:latin typeface="Canva Sans"/>
                <a:ea typeface="Canva Sans"/>
                <a:cs typeface="Canva Sans"/>
                <a:sym typeface="Canva Sans"/>
              </a:rPr>
              <a:t>RHJC</a:t>
            </a:r>
          </a:p>
        </p:txBody>
      </p:sp>
      <p:sp>
        <p:nvSpPr>
          <p:cNvPr id="76" name="TextBox 76"/>
          <p:cNvSpPr txBox="1"/>
          <p:nvPr/>
        </p:nvSpPr>
        <p:spPr>
          <a:xfrm>
            <a:off x="9225336" y="6151884"/>
            <a:ext cx="251208" cy="124189"/>
          </a:xfrm>
          <a:prstGeom prst="rect">
            <a:avLst/>
          </a:prstGeom>
        </p:spPr>
        <p:txBody>
          <a:bodyPr lIns="0" tIns="0" rIns="0" bIns="0" rtlCol="0" anchor="t">
            <a:spAutoFit/>
          </a:bodyPr>
          <a:lstStyle/>
          <a:p>
            <a:pPr algn="ctr">
              <a:lnSpc>
                <a:spcPts val="1075"/>
              </a:lnSpc>
            </a:pPr>
            <a:r>
              <a:rPr lang="en-US" sz="768">
                <a:solidFill>
                  <a:srgbClr val="372F36"/>
                </a:solidFill>
                <a:latin typeface="Canva Sans"/>
                <a:ea typeface="Canva Sans"/>
                <a:cs typeface="Canva Sans"/>
                <a:sym typeface="Canva Sans"/>
              </a:rPr>
              <a:t>LHJC</a:t>
            </a:r>
          </a:p>
        </p:txBody>
      </p:sp>
      <p:sp>
        <p:nvSpPr>
          <p:cNvPr id="77" name="TextBox 77"/>
          <p:cNvSpPr txBox="1"/>
          <p:nvPr/>
        </p:nvSpPr>
        <p:spPr>
          <a:xfrm>
            <a:off x="8363262" y="8331418"/>
            <a:ext cx="256303" cy="131190"/>
          </a:xfrm>
          <a:prstGeom prst="rect">
            <a:avLst/>
          </a:prstGeom>
        </p:spPr>
        <p:txBody>
          <a:bodyPr wrap="square" lIns="0" tIns="0" rIns="0" bIns="0" rtlCol="0" anchor="t">
            <a:spAutoFit/>
          </a:bodyPr>
          <a:lstStyle/>
          <a:p>
            <a:pPr algn="ctr">
              <a:lnSpc>
                <a:spcPts val="1075"/>
              </a:lnSpc>
            </a:pPr>
            <a:r>
              <a:rPr lang="en-US" sz="768" dirty="0">
                <a:solidFill>
                  <a:srgbClr val="FF3131"/>
                </a:solidFill>
                <a:latin typeface="Canva Sans"/>
                <a:ea typeface="Canva Sans"/>
                <a:cs typeface="Canva Sans"/>
                <a:sym typeface="Canva Sans"/>
              </a:rPr>
              <a:t>LKNE</a:t>
            </a:r>
          </a:p>
        </p:txBody>
      </p:sp>
      <p:sp>
        <p:nvSpPr>
          <p:cNvPr id="78" name="Freeform 78"/>
          <p:cNvSpPr/>
          <p:nvPr/>
        </p:nvSpPr>
        <p:spPr>
          <a:xfrm>
            <a:off x="13489811" y="2560808"/>
            <a:ext cx="2412633" cy="2953215"/>
          </a:xfrm>
          <a:custGeom>
            <a:avLst/>
            <a:gdLst/>
            <a:ahLst/>
            <a:cxnLst/>
            <a:rect l="l" t="t" r="r" b="b"/>
            <a:pathLst>
              <a:path w="2412633" h="2953215">
                <a:moveTo>
                  <a:pt x="0" y="0"/>
                </a:moveTo>
                <a:lnTo>
                  <a:pt x="2412633" y="0"/>
                </a:lnTo>
                <a:lnTo>
                  <a:pt x="2412633" y="2953215"/>
                </a:lnTo>
                <a:lnTo>
                  <a:pt x="0" y="2953215"/>
                </a:lnTo>
                <a:lnTo>
                  <a:pt x="0" y="0"/>
                </a:lnTo>
                <a:close/>
              </a:path>
            </a:pathLst>
          </a:custGeom>
          <a:blipFill>
            <a:blip r:embed="rId9"/>
            <a:stretch>
              <a:fillRect l="-227206" t="-173339" r="-41658" b="-48953"/>
            </a:stretch>
          </a:blipFill>
        </p:spPr>
        <p:txBody>
          <a:bodyPr/>
          <a:lstStyle/>
          <a:p>
            <a:endParaRPr lang="en-US"/>
          </a:p>
        </p:txBody>
      </p:sp>
      <p:sp>
        <p:nvSpPr>
          <p:cNvPr id="79" name="Freeform 79"/>
          <p:cNvSpPr/>
          <p:nvPr/>
        </p:nvSpPr>
        <p:spPr>
          <a:xfrm>
            <a:off x="14003952" y="3131065"/>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0" name="TextBox 80"/>
          <p:cNvSpPr txBox="1"/>
          <p:nvPr/>
        </p:nvSpPr>
        <p:spPr>
          <a:xfrm>
            <a:off x="13636825" y="3121540"/>
            <a:ext cx="263990" cy="131190"/>
          </a:xfrm>
          <a:prstGeom prst="rect">
            <a:avLst/>
          </a:prstGeom>
        </p:spPr>
        <p:txBody>
          <a:bodyPr wrap="square" lIns="0" tIns="0" rIns="0" bIns="0" rtlCol="0" anchor="t">
            <a:spAutoFit/>
          </a:bodyPr>
          <a:lstStyle/>
          <a:p>
            <a:pPr algn="ctr">
              <a:lnSpc>
                <a:spcPts val="1075"/>
              </a:lnSpc>
            </a:pPr>
            <a:r>
              <a:rPr lang="en-US" sz="768" dirty="0">
                <a:solidFill>
                  <a:srgbClr val="372F36"/>
                </a:solidFill>
                <a:latin typeface="Canva Sans"/>
                <a:ea typeface="Canva Sans"/>
                <a:cs typeface="Canva Sans"/>
                <a:sym typeface="Canva Sans"/>
              </a:rPr>
              <a:t>RKJC</a:t>
            </a:r>
          </a:p>
        </p:txBody>
      </p:sp>
      <p:sp>
        <p:nvSpPr>
          <p:cNvPr id="81" name="Freeform 81"/>
          <p:cNvSpPr/>
          <p:nvPr/>
        </p:nvSpPr>
        <p:spPr>
          <a:xfrm>
            <a:off x="14119999" y="4592076"/>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2" name="TextBox 82"/>
          <p:cNvSpPr txBox="1"/>
          <p:nvPr/>
        </p:nvSpPr>
        <p:spPr>
          <a:xfrm>
            <a:off x="13769386" y="4547519"/>
            <a:ext cx="275973" cy="131190"/>
          </a:xfrm>
          <a:prstGeom prst="rect">
            <a:avLst/>
          </a:prstGeom>
        </p:spPr>
        <p:txBody>
          <a:bodyPr wrap="square" lIns="0" tIns="0" rIns="0" bIns="0" rtlCol="0" anchor="t">
            <a:spAutoFit/>
          </a:bodyPr>
          <a:lstStyle/>
          <a:p>
            <a:pPr algn="ctr">
              <a:lnSpc>
                <a:spcPts val="1075"/>
              </a:lnSpc>
            </a:pPr>
            <a:r>
              <a:rPr lang="en-US" sz="768" dirty="0">
                <a:solidFill>
                  <a:srgbClr val="372F36"/>
                </a:solidFill>
                <a:latin typeface="Canva Sans"/>
                <a:ea typeface="Canva Sans"/>
                <a:cs typeface="Canva Sans"/>
                <a:sym typeface="Canva Sans"/>
              </a:rPr>
              <a:t>RAJC</a:t>
            </a:r>
          </a:p>
        </p:txBody>
      </p:sp>
      <p:sp>
        <p:nvSpPr>
          <p:cNvPr id="83" name="Freeform 83"/>
          <p:cNvSpPr/>
          <p:nvPr/>
        </p:nvSpPr>
        <p:spPr>
          <a:xfrm>
            <a:off x="13144554" y="6195760"/>
            <a:ext cx="2412633" cy="2603347"/>
          </a:xfrm>
          <a:custGeom>
            <a:avLst/>
            <a:gdLst/>
            <a:ahLst/>
            <a:cxnLst/>
            <a:rect l="l" t="t" r="r" b="b"/>
            <a:pathLst>
              <a:path w="2412633" h="2603347">
                <a:moveTo>
                  <a:pt x="0" y="0"/>
                </a:moveTo>
                <a:lnTo>
                  <a:pt x="2412633" y="0"/>
                </a:lnTo>
                <a:lnTo>
                  <a:pt x="2412633" y="2603347"/>
                </a:lnTo>
                <a:lnTo>
                  <a:pt x="0" y="2603347"/>
                </a:lnTo>
                <a:lnTo>
                  <a:pt x="0" y="0"/>
                </a:lnTo>
                <a:close/>
              </a:path>
            </a:pathLst>
          </a:custGeom>
          <a:blipFill>
            <a:blip r:embed="rId9"/>
            <a:stretch>
              <a:fillRect l="-227206" t="-210074" r="-41658" b="-55532"/>
            </a:stretch>
          </a:blipFill>
        </p:spPr>
        <p:txBody>
          <a:bodyPr/>
          <a:lstStyle/>
          <a:p>
            <a:endParaRPr lang="en-US"/>
          </a:p>
        </p:txBody>
      </p:sp>
      <p:sp>
        <p:nvSpPr>
          <p:cNvPr id="84" name="Freeform 84"/>
          <p:cNvSpPr/>
          <p:nvPr/>
        </p:nvSpPr>
        <p:spPr>
          <a:xfrm rot="2349886">
            <a:off x="13771631" y="7897423"/>
            <a:ext cx="107345" cy="107345"/>
          </a:xfrm>
          <a:custGeom>
            <a:avLst/>
            <a:gdLst/>
            <a:ahLst/>
            <a:cxnLst/>
            <a:rect l="l" t="t" r="r" b="b"/>
            <a:pathLst>
              <a:path w="107345" h="107345">
                <a:moveTo>
                  <a:pt x="0" y="0"/>
                </a:moveTo>
                <a:lnTo>
                  <a:pt x="107344" y="0"/>
                </a:lnTo>
                <a:lnTo>
                  <a:pt x="107344" y="107345"/>
                </a:lnTo>
                <a:lnTo>
                  <a:pt x="0" y="1073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5" name="Freeform 85"/>
          <p:cNvSpPr/>
          <p:nvPr/>
        </p:nvSpPr>
        <p:spPr>
          <a:xfrm rot="2349886">
            <a:off x="13916176" y="8350826"/>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6" name="TextBox 86"/>
          <p:cNvSpPr txBox="1"/>
          <p:nvPr/>
        </p:nvSpPr>
        <p:spPr>
          <a:xfrm>
            <a:off x="13427416" y="7808727"/>
            <a:ext cx="255878" cy="124189"/>
          </a:xfrm>
          <a:prstGeom prst="rect">
            <a:avLst/>
          </a:prstGeom>
        </p:spPr>
        <p:txBody>
          <a:bodyPr lIns="0" tIns="0" rIns="0" bIns="0" rtlCol="0" anchor="t">
            <a:spAutoFit/>
          </a:bodyPr>
          <a:lstStyle/>
          <a:p>
            <a:pPr algn="ctr">
              <a:lnSpc>
                <a:spcPts val="1075"/>
              </a:lnSpc>
            </a:pPr>
            <a:r>
              <a:rPr lang="en-US" sz="768">
                <a:solidFill>
                  <a:srgbClr val="FF3131"/>
                </a:solidFill>
                <a:latin typeface="Canva Sans"/>
                <a:ea typeface="Canva Sans"/>
                <a:cs typeface="Canva Sans"/>
                <a:sym typeface="Canva Sans"/>
              </a:rPr>
              <a:t>RHEE</a:t>
            </a:r>
          </a:p>
        </p:txBody>
      </p:sp>
      <p:sp>
        <p:nvSpPr>
          <p:cNvPr id="87" name="TextBox 87"/>
          <p:cNvSpPr txBox="1"/>
          <p:nvPr/>
        </p:nvSpPr>
        <p:spPr>
          <a:xfrm>
            <a:off x="14154032" y="8337641"/>
            <a:ext cx="323967" cy="131190"/>
          </a:xfrm>
          <a:prstGeom prst="rect">
            <a:avLst/>
          </a:prstGeom>
        </p:spPr>
        <p:txBody>
          <a:bodyPr wrap="square" lIns="0" tIns="0" rIns="0" bIns="0" rtlCol="0" anchor="t">
            <a:spAutoFit/>
          </a:bodyPr>
          <a:lstStyle/>
          <a:p>
            <a:pPr algn="ctr">
              <a:lnSpc>
                <a:spcPts val="1075"/>
              </a:lnSpc>
            </a:pPr>
            <a:r>
              <a:rPr lang="en-US" sz="768" dirty="0">
                <a:solidFill>
                  <a:srgbClr val="FF3131"/>
                </a:solidFill>
                <a:latin typeface="Canva Sans"/>
                <a:ea typeface="Canva Sans"/>
                <a:cs typeface="Canva Sans"/>
                <a:sym typeface="Canva Sans"/>
              </a:rPr>
              <a:t>RTOE</a:t>
            </a:r>
          </a:p>
        </p:txBody>
      </p:sp>
      <p:sp>
        <p:nvSpPr>
          <p:cNvPr id="88" name="Freeform 88"/>
          <p:cNvSpPr/>
          <p:nvPr/>
        </p:nvSpPr>
        <p:spPr>
          <a:xfrm>
            <a:off x="9946427" y="3154411"/>
            <a:ext cx="1817348" cy="477370"/>
          </a:xfrm>
          <a:custGeom>
            <a:avLst/>
            <a:gdLst/>
            <a:ahLst/>
            <a:cxnLst/>
            <a:rect l="l" t="t" r="r" b="b"/>
            <a:pathLst>
              <a:path w="1817348" h="477370">
                <a:moveTo>
                  <a:pt x="0" y="0"/>
                </a:moveTo>
                <a:lnTo>
                  <a:pt x="1817348" y="0"/>
                </a:lnTo>
                <a:lnTo>
                  <a:pt x="1817348" y="477370"/>
                </a:lnTo>
                <a:lnTo>
                  <a:pt x="0" y="477370"/>
                </a:lnTo>
                <a:lnTo>
                  <a:pt x="0" y="0"/>
                </a:lnTo>
                <a:close/>
              </a:path>
            </a:pathLst>
          </a:custGeom>
          <a:blipFill>
            <a:blip r:embed="rId16"/>
            <a:stretch>
              <a:fillRect r="-28676" b="-314553"/>
            </a:stretch>
          </a:blipFill>
        </p:spPr>
        <p:txBody>
          <a:bodyPr/>
          <a:lstStyle/>
          <a:p>
            <a:endParaRPr lang="en-US"/>
          </a:p>
        </p:txBody>
      </p:sp>
      <p:sp>
        <p:nvSpPr>
          <p:cNvPr id="89" name="Freeform 89"/>
          <p:cNvSpPr/>
          <p:nvPr/>
        </p:nvSpPr>
        <p:spPr>
          <a:xfrm>
            <a:off x="9958625" y="4545398"/>
            <a:ext cx="2002521" cy="332721"/>
          </a:xfrm>
          <a:custGeom>
            <a:avLst/>
            <a:gdLst/>
            <a:ahLst/>
            <a:cxnLst/>
            <a:rect l="l" t="t" r="r" b="b"/>
            <a:pathLst>
              <a:path w="2002521" h="332721">
                <a:moveTo>
                  <a:pt x="0" y="0"/>
                </a:moveTo>
                <a:lnTo>
                  <a:pt x="2002521" y="0"/>
                </a:lnTo>
                <a:lnTo>
                  <a:pt x="2002521" y="332721"/>
                </a:lnTo>
                <a:lnTo>
                  <a:pt x="0" y="332721"/>
                </a:lnTo>
                <a:lnTo>
                  <a:pt x="0" y="0"/>
                </a:lnTo>
                <a:close/>
              </a:path>
            </a:pathLst>
          </a:custGeom>
          <a:blipFill>
            <a:blip r:embed="rId17"/>
            <a:stretch>
              <a:fillRect b="-400297"/>
            </a:stretch>
          </a:blipFill>
        </p:spPr>
        <p:txBody>
          <a:bodyPr/>
          <a:lstStyle/>
          <a:p>
            <a:endParaRPr lang="en-US"/>
          </a:p>
        </p:txBody>
      </p:sp>
      <p:sp>
        <p:nvSpPr>
          <p:cNvPr id="90" name="Freeform 90"/>
          <p:cNvSpPr/>
          <p:nvPr/>
        </p:nvSpPr>
        <p:spPr>
          <a:xfrm>
            <a:off x="9946427" y="3592636"/>
            <a:ext cx="2247405" cy="456797"/>
          </a:xfrm>
          <a:custGeom>
            <a:avLst/>
            <a:gdLst/>
            <a:ahLst/>
            <a:cxnLst/>
            <a:rect l="l" t="t" r="r" b="b"/>
            <a:pathLst>
              <a:path w="2247405" h="456797">
                <a:moveTo>
                  <a:pt x="0" y="0"/>
                </a:moveTo>
                <a:lnTo>
                  <a:pt x="2247404" y="0"/>
                </a:lnTo>
                <a:lnTo>
                  <a:pt x="2247404" y="456797"/>
                </a:lnTo>
                <a:lnTo>
                  <a:pt x="0" y="456797"/>
                </a:lnTo>
                <a:lnTo>
                  <a:pt x="0" y="0"/>
                </a:lnTo>
                <a:close/>
              </a:path>
            </a:pathLst>
          </a:custGeom>
          <a:blipFill>
            <a:blip r:embed="rId16"/>
            <a:stretch>
              <a:fillRect t="-181415" b="-134932"/>
            </a:stretch>
          </a:blipFill>
        </p:spPr>
        <p:txBody>
          <a:bodyPr/>
          <a:lstStyle/>
          <a:p>
            <a:endParaRPr lang="en-US"/>
          </a:p>
        </p:txBody>
      </p:sp>
      <p:sp>
        <p:nvSpPr>
          <p:cNvPr id="91" name="Freeform 91"/>
          <p:cNvSpPr/>
          <p:nvPr/>
        </p:nvSpPr>
        <p:spPr>
          <a:xfrm>
            <a:off x="9958625" y="4082155"/>
            <a:ext cx="1558826" cy="412459"/>
          </a:xfrm>
          <a:custGeom>
            <a:avLst/>
            <a:gdLst/>
            <a:ahLst/>
            <a:cxnLst/>
            <a:rect l="l" t="t" r="r" b="b"/>
            <a:pathLst>
              <a:path w="1558826" h="412459">
                <a:moveTo>
                  <a:pt x="0" y="0"/>
                </a:moveTo>
                <a:lnTo>
                  <a:pt x="1558826" y="0"/>
                </a:lnTo>
                <a:lnTo>
                  <a:pt x="1558826" y="412459"/>
                </a:lnTo>
                <a:lnTo>
                  <a:pt x="0" y="412459"/>
                </a:lnTo>
                <a:lnTo>
                  <a:pt x="0" y="0"/>
                </a:lnTo>
                <a:close/>
              </a:path>
            </a:pathLst>
          </a:custGeom>
          <a:blipFill>
            <a:blip r:embed="rId16"/>
            <a:stretch>
              <a:fillRect t="-393620" r="-54339"/>
            </a:stretch>
          </a:blipFill>
        </p:spPr>
        <p:txBody>
          <a:bodyPr/>
          <a:lstStyle/>
          <a:p>
            <a:endParaRPr lang="en-US"/>
          </a:p>
        </p:txBody>
      </p:sp>
      <p:sp>
        <p:nvSpPr>
          <p:cNvPr id="92" name="Freeform 92"/>
          <p:cNvSpPr/>
          <p:nvPr/>
        </p:nvSpPr>
        <p:spPr>
          <a:xfrm>
            <a:off x="9969371" y="6897692"/>
            <a:ext cx="1998240" cy="441920"/>
          </a:xfrm>
          <a:custGeom>
            <a:avLst/>
            <a:gdLst/>
            <a:ahLst/>
            <a:cxnLst/>
            <a:rect l="l" t="t" r="r" b="b"/>
            <a:pathLst>
              <a:path w="1998240" h="441920">
                <a:moveTo>
                  <a:pt x="0" y="0"/>
                </a:moveTo>
                <a:lnTo>
                  <a:pt x="1998240" y="0"/>
                </a:lnTo>
                <a:lnTo>
                  <a:pt x="1998240" y="441921"/>
                </a:lnTo>
                <a:lnTo>
                  <a:pt x="0" y="441921"/>
                </a:lnTo>
                <a:lnTo>
                  <a:pt x="0" y="0"/>
                </a:lnTo>
                <a:close/>
              </a:path>
            </a:pathLst>
          </a:custGeom>
          <a:blipFill>
            <a:blip r:embed="rId18"/>
            <a:stretch>
              <a:fillRect b="-296744"/>
            </a:stretch>
          </a:blipFill>
        </p:spPr>
        <p:txBody>
          <a:bodyPr/>
          <a:lstStyle/>
          <a:p>
            <a:endParaRPr lang="en-US"/>
          </a:p>
        </p:txBody>
      </p:sp>
      <p:sp>
        <p:nvSpPr>
          <p:cNvPr id="93" name="Freeform 93"/>
          <p:cNvSpPr/>
          <p:nvPr/>
        </p:nvSpPr>
        <p:spPr>
          <a:xfrm>
            <a:off x="9969371" y="7370108"/>
            <a:ext cx="1998240" cy="303750"/>
          </a:xfrm>
          <a:custGeom>
            <a:avLst/>
            <a:gdLst/>
            <a:ahLst/>
            <a:cxnLst/>
            <a:rect l="l" t="t" r="r" b="b"/>
            <a:pathLst>
              <a:path w="1998240" h="303750">
                <a:moveTo>
                  <a:pt x="0" y="0"/>
                </a:moveTo>
                <a:lnTo>
                  <a:pt x="1998240" y="0"/>
                </a:lnTo>
                <a:lnTo>
                  <a:pt x="1998240" y="303750"/>
                </a:lnTo>
                <a:lnTo>
                  <a:pt x="0" y="303750"/>
                </a:lnTo>
                <a:lnTo>
                  <a:pt x="0" y="0"/>
                </a:lnTo>
                <a:close/>
              </a:path>
            </a:pathLst>
          </a:custGeom>
          <a:blipFill>
            <a:blip r:embed="rId18"/>
            <a:stretch>
              <a:fillRect t="-288607" b="-188607"/>
            </a:stretch>
          </a:blipFill>
        </p:spPr>
        <p:txBody>
          <a:bodyPr/>
          <a:lstStyle/>
          <a:p>
            <a:endParaRPr lang="en-US"/>
          </a:p>
        </p:txBody>
      </p:sp>
      <p:sp>
        <p:nvSpPr>
          <p:cNvPr id="94" name="Freeform 94"/>
          <p:cNvSpPr/>
          <p:nvPr/>
        </p:nvSpPr>
        <p:spPr>
          <a:xfrm>
            <a:off x="9969371" y="7655950"/>
            <a:ext cx="1998240" cy="305314"/>
          </a:xfrm>
          <a:custGeom>
            <a:avLst/>
            <a:gdLst/>
            <a:ahLst/>
            <a:cxnLst/>
            <a:rect l="l" t="t" r="r" b="b"/>
            <a:pathLst>
              <a:path w="1998240" h="305314">
                <a:moveTo>
                  <a:pt x="0" y="0"/>
                </a:moveTo>
                <a:lnTo>
                  <a:pt x="1998240" y="0"/>
                </a:lnTo>
                <a:lnTo>
                  <a:pt x="1998240" y="305313"/>
                </a:lnTo>
                <a:lnTo>
                  <a:pt x="0" y="305313"/>
                </a:lnTo>
                <a:lnTo>
                  <a:pt x="0" y="0"/>
                </a:lnTo>
                <a:close/>
              </a:path>
            </a:pathLst>
          </a:custGeom>
          <a:blipFill>
            <a:blip r:embed="rId18"/>
            <a:stretch>
              <a:fillRect t="-474260"/>
            </a:stretch>
          </a:blipFill>
        </p:spPr>
        <p:txBody>
          <a:bodyPr/>
          <a:lstStyle/>
          <a:p>
            <a:endParaRPr lang="en-US"/>
          </a:p>
        </p:txBody>
      </p:sp>
      <p:sp>
        <p:nvSpPr>
          <p:cNvPr id="95" name="Freeform 95"/>
          <p:cNvSpPr/>
          <p:nvPr/>
        </p:nvSpPr>
        <p:spPr>
          <a:xfrm>
            <a:off x="15702647" y="2803610"/>
            <a:ext cx="1920039" cy="1126843"/>
          </a:xfrm>
          <a:custGeom>
            <a:avLst/>
            <a:gdLst/>
            <a:ahLst/>
            <a:cxnLst/>
            <a:rect l="l" t="t" r="r" b="b"/>
            <a:pathLst>
              <a:path w="1920039" h="1126843">
                <a:moveTo>
                  <a:pt x="0" y="0"/>
                </a:moveTo>
                <a:lnTo>
                  <a:pt x="1920039" y="0"/>
                </a:lnTo>
                <a:lnTo>
                  <a:pt x="1920039" y="1126843"/>
                </a:lnTo>
                <a:lnTo>
                  <a:pt x="0" y="1126843"/>
                </a:lnTo>
                <a:lnTo>
                  <a:pt x="0" y="0"/>
                </a:lnTo>
                <a:close/>
              </a:path>
            </a:pathLst>
          </a:custGeom>
          <a:blipFill>
            <a:blip r:embed="rId19"/>
            <a:stretch>
              <a:fillRect/>
            </a:stretch>
          </a:blipFill>
        </p:spPr>
        <p:txBody>
          <a:bodyPr/>
          <a:lstStyle/>
          <a:p>
            <a:endParaRPr lang="en-US"/>
          </a:p>
        </p:txBody>
      </p:sp>
      <p:sp>
        <p:nvSpPr>
          <p:cNvPr id="96" name="Freeform 96"/>
          <p:cNvSpPr/>
          <p:nvPr/>
        </p:nvSpPr>
        <p:spPr>
          <a:xfrm>
            <a:off x="15685885" y="4094667"/>
            <a:ext cx="2046285" cy="731300"/>
          </a:xfrm>
          <a:custGeom>
            <a:avLst/>
            <a:gdLst/>
            <a:ahLst/>
            <a:cxnLst/>
            <a:rect l="l" t="t" r="r" b="b"/>
            <a:pathLst>
              <a:path w="2046285" h="731300">
                <a:moveTo>
                  <a:pt x="0" y="0"/>
                </a:moveTo>
                <a:lnTo>
                  <a:pt x="2046285" y="0"/>
                </a:lnTo>
                <a:lnTo>
                  <a:pt x="2046285" y="731300"/>
                </a:lnTo>
                <a:lnTo>
                  <a:pt x="0" y="731300"/>
                </a:lnTo>
                <a:lnTo>
                  <a:pt x="0" y="0"/>
                </a:lnTo>
                <a:close/>
              </a:path>
            </a:pathLst>
          </a:custGeom>
          <a:blipFill>
            <a:blip r:embed="rId20"/>
            <a:stretch>
              <a:fillRect l="-48516" t="-538192" r="-107141" b="-191222"/>
            </a:stretch>
          </a:blipFill>
        </p:spPr>
        <p:txBody>
          <a:bodyPr/>
          <a:lstStyle/>
          <a:p>
            <a:endParaRPr lang="en-US"/>
          </a:p>
        </p:txBody>
      </p:sp>
      <p:sp>
        <p:nvSpPr>
          <p:cNvPr id="97" name="Freeform 97"/>
          <p:cNvSpPr/>
          <p:nvPr/>
        </p:nvSpPr>
        <p:spPr>
          <a:xfrm>
            <a:off x="15116542" y="7252206"/>
            <a:ext cx="2894612" cy="329969"/>
          </a:xfrm>
          <a:custGeom>
            <a:avLst/>
            <a:gdLst/>
            <a:ahLst/>
            <a:cxnLst/>
            <a:rect l="l" t="t" r="r" b="b"/>
            <a:pathLst>
              <a:path w="2894612" h="329969">
                <a:moveTo>
                  <a:pt x="0" y="0"/>
                </a:moveTo>
                <a:lnTo>
                  <a:pt x="2894612" y="0"/>
                </a:lnTo>
                <a:lnTo>
                  <a:pt x="2894612" y="329970"/>
                </a:lnTo>
                <a:lnTo>
                  <a:pt x="0" y="329970"/>
                </a:lnTo>
                <a:lnTo>
                  <a:pt x="0" y="0"/>
                </a:lnTo>
                <a:close/>
              </a:path>
            </a:pathLst>
          </a:custGeom>
          <a:blipFill>
            <a:blip r:embed="rId21"/>
            <a:stretch>
              <a:fillRect b="-648940"/>
            </a:stretch>
          </a:blipFill>
        </p:spPr>
        <p:txBody>
          <a:bodyPr/>
          <a:lstStyle/>
          <a:p>
            <a:endParaRPr lang="en-US"/>
          </a:p>
        </p:txBody>
      </p:sp>
      <p:sp>
        <p:nvSpPr>
          <p:cNvPr id="98" name="Freeform 98"/>
          <p:cNvSpPr/>
          <p:nvPr/>
        </p:nvSpPr>
        <p:spPr>
          <a:xfrm>
            <a:off x="15116542" y="6781014"/>
            <a:ext cx="1573212" cy="505095"/>
          </a:xfrm>
          <a:custGeom>
            <a:avLst/>
            <a:gdLst/>
            <a:ahLst/>
            <a:cxnLst/>
            <a:rect l="l" t="t" r="r" b="b"/>
            <a:pathLst>
              <a:path w="1573212" h="505095">
                <a:moveTo>
                  <a:pt x="0" y="0"/>
                </a:moveTo>
                <a:lnTo>
                  <a:pt x="1573212" y="0"/>
                </a:lnTo>
                <a:lnTo>
                  <a:pt x="1573212" y="505095"/>
                </a:lnTo>
                <a:lnTo>
                  <a:pt x="0" y="505095"/>
                </a:lnTo>
                <a:lnTo>
                  <a:pt x="0" y="0"/>
                </a:lnTo>
                <a:close/>
              </a:path>
            </a:pathLst>
          </a:custGeom>
          <a:blipFill>
            <a:blip r:embed="rId21"/>
            <a:stretch>
              <a:fillRect t="-113471" r="-83993" b="-275798"/>
            </a:stretch>
          </a:blipFill>
        </p:spPr>
        <p:txBody>
          <a:bodyPr/>
          <a:lstStyle/>
          <a:p>
            <a:endParaRPr lang="en-US"/>
          </a:p>
        </p:txBody>
      </p:sp>
      <p:sp>
        <p:nvSpPr>
          <p:cNvPr id="99" name="Freeform 99"/>
          <p:cNvSpPr/>
          <p:nvPr/>
        </p:nvSpPr>
        <p:spPr>
          <a:xfrm>
            <a:off x="15136443" y="7582176"/>
            <a:ext cx="1533411" cy="318562"/>
          </a:xfrm>
          <a:custGeom>
            <a:avLst/>
            <a:gdLst/>
            <a:ahLst/>
            <a:cxnLst/>
            <a:rect l="l" t="t" r="r" b="b"/>
            <a:pathLst>
              <a:path w="1533411" h="318562">
                <a:moveTo>
                  <a:pt x="0" y="0"/>
                </a:moveTo>
                <a:lnTo>
                  <a:pt x="1533410" y="0"/>
                </a:lnTo>
                <a:lnTo>
                  <a:pt x="1533410" y="318561"/>
                </a:lnTo>
                <a:lnTo>
                  <a:pt x="0" y="318561"/>
                </a:lnTo>
                <a:lnTo>
                  <a:pt x="0" y="0"/>
                </a:lnTo>
                <a:close/>
              </a:path>
            </a:pathLst>
          </a:custGeom>
          <a:blipFill>
            <a:blip r:embed="rId21"/>
            <a:stretch>
              <a:fillRect t="-495846" r="-88769" b="-179914"/>
            </a:stretch>
          </a:blipFill>
        </p:spPr>
        <p:txBody>
          <a:bodyPr/>
          <a:lstStyle/>
          <a:p>
            <a:endParaRPr lang="en-US"/>
          </a:p>
        </p:txBody>
      </p:sp>
      <p:sp>
        <p:nvSpPr>
          <p:cNvPr id="100" name="Freeform 100"/>
          <p:cNvSpPr/>
          <p:nvPr/>
        </p:nvSpPr>
        <p:spPr>
          <a:xfrm>
            <a:off x="15148046" y="7878243"/>
            <a:ext cx="1748337" cy="327280"/>
          </a:xfrm>
          <a:custGeom>
            <a:avLst/>
            <a:gdLst/>
            <a:ahLst/>
            <a:cxnLst/>
            <a:rect l="l" t="t" r="r" b="b"/>
            <a:pathLst>
              <a:path w="1748337" h="327280">
                <a:moveTo>
                  <a:pt x="0" y="0"/>
                </a:moveTo>
                <a:lnTo>
                  <a:pt x="1748337" y="0"/>
                </a:lnTo>
                <a:lnTo>
                  <a:pt x="1748337" y="327280"/>
                </a:lnTo>
                <a:lnTo>
                  <a:pt x="0" y="327280"/>
                </a:lnTo>
                <a:lnTo>
                  <a:pt x="0" y="0"/>
                </a:lnTo>
                <a:close/>
              </a:path>
            </a:pathLst>
          </a:custGeom>
          <a:blipFill>
            <a:blip r:embed="rId21"/>
            <a:stretch>
              <a:fillRect t="-655095" r="-65563"/>
            </a:stretch>
          </a:blipFill>
        </p:spPr>
        <p:txBody>
          <a:bodyPr/>
          <a:lstStyle/>
          <a:p>
            <a:endParaRPr lang="en-US"/>
          </a:p>
        </p:txBody>
      </p:sp>
      <p:grpSp>
        <p:nvGrpSpPr>
          <p:cNvPr id="101" name="Group 101"/>
          <p:cNvGrpSpPr/>
          <p:nvPr/>
        </p:nvGrpSpPr>
        <p:grpSpPr>
          <a:xfrm>
            <a:off x="865347" y="254134"/>
            <a:ext cx="10709052" cy="1607982"/>
            <a:chOff x="0" y="0"/>
            <a:chExt cx="30078528" cy="4516342"/>
          </a:xfrm>
        </p:grpSpPr>
        <p:sp>
          <p:nvSpPr>
            <p:cNvPr id="102" name="Freeform 102"/>
            <p:cNvSpPr/>
            <p:nvPr/>
          </p:nvSpPr>
          <p:spPr>
            <a:xfrm>
              <a:off x="0" y="0"/>
              <a:ext cx="30078527" cy="4516342"/>
            </a:xfrm>
            <a:custGeom>
              <a:avLst/>
              <a:gdLst/>
              <a:ahLst/>
              <a:cxnLst/>
              <a:rect l="l" t="t" r="r" b="b"/>
              <a:pathLst>
                <a:path w="30078527" h="4516342">
                  <a:moveTo>
                    <a:pt x="0" y="0"/>
                  </a:moveTo>
                  <a:lnTo>
                    <a:pt x="30078527" y="0"/>
                  </a:lnTo>
                  <a:lnTo>
                    <a:pt x="30078527" y="4516342"/>
                  </a:lnTo>
                  <a:lnTo>
                    <a:pt x="0" y="4516342"/>
                  </a:lnTo>
                  <a:close/>
                </a:path>
              </a:pathLst>
            </a:custGeom>
            <a:solidFill>
              <a:srgbClr val="000000">
                <a:alpha val="0"/>
              </a:srgbClr>
            </a:solidFill>
          </p:spPr>
          <p:txBody>
            <a:bodyPr/>
            <a:lstStyle/>
            <a:p>
              <a:endParaRPr lang="en-US"/>
            </a:p>
          </p:txBody>
        </p:sp>
        <p:sp>
          <p:nvSpPr>
            <p:cNvPr id="103" name="TextBox 103"/>
            <p:cNvSpPr txBox="1"/>
            <p:nvPr/>
          </p:nvSpPr>
          <p:spPr>
            <a:xfrm>
              <a:off x="0" y="47625"/>
              <a:ext cx="30078528"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Method: Biomechanical Evaluation</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TextBox 11"/>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12" name="Freeform 12"/>
          <p:cNvSpPr/>
          <p:nvPr/>
        </p:nvSpPr>
        <p:spPr>
          <a:xfrm>
            <a:off x="2670550" y="2144427"/>
            <a:ext cx="4004623" cy="7430425"/>
          </a:xfrm>
          <a:custGeom>
            <a:avLst/>
            <a:gdLst/>
            <a:ahLst/>
            <a:cxnLst/>
            <a:rect l="l" t="t" r="r" b="b"/>
            <a:pathLst>
              <a:path w="4004623" h="7430425">
                <a:moveTo>
                  <a:pt x="0" y="0"/>
                </a:moveTo>
                <a:lnTo>
                  <a:pt x="4004623" y="0"/>
                </a:lnTo>
                <a:lnTo>
                  <a:pt x="4004623" y="7430425"/>
                </a:lnTo>
                <a:lnTo>
                  <a:pt x="0" y="7430425"/>
                </a:lnTo>
                <a:lnTo>
                  <a:pt x="0" y="0"/>
                </a:lnTo>
                <a:close/>
              </a:path>
            </a:pathLst>
          </a:custGeom>
          <a:blipFill>
            <a:blip r:embed="rId9"/>
            <a:stretch>
              <a:fillRect l="-204184" t="-65312" r="-38727" b="-32347"/>
            </a:stretch>
          </a:blipFill>
        </p:spPr>
        <p:txBody>
          <a:bodyPr/>
          <a:lstStyle/>
          <a:p>
            <a:endParaRPr lang="en-US"/>
          </a:p>
        </p:txBody>
      </p:sp>
      <p:grpSp>
        <p:nvGrpSpPr>
          <p:cNvPr id="13" name="Group 13"/>
          <p:cNvGrpSpPr/>
          <p:nvPr/>
        </p:nvGrpSpPr>
        <p:grpSpPr>
          <a:xfrm>
            <a:off x="3544575" y="2144427"/>
            <a:ext cx="2256571" cy="1945237"/>
            <a:chOff x="0" y="0"/>
            <a:chExt cx="812800" cy="700660"/>
          </a:xfrm>
        </p:grpSpPr>
        <p:sp>
          <p:nvSpPr>
            <p:cNvPr id="14" name="Freeform 14"/>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15" name="TextBox 15"/>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015607" y="2896617"/>
            <a:ext cx="1774641" cy="1529798"/>
            <a:chOff x="0" y="0"/>
            <a:chExt cx="812800" cy="700660"/>
          </a:xfrm>
        </p:grpSpPr>
        <p:sp>
          <p:nvSpPr>
            <p:cNvPr id="17" name="Freeform 17"/>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18" name="TextBox 18"/>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790249" y="2559866"/>
            <a:ext cx="1774641" cy="1529798"/>
            <a:chOff x="0" y="0"/>
            <a:chExt cx="812800" cy="700660"/>
          </a:xfrm>
        </p:grpSpPr>
        <p:sp>
          <p:nvSpPr>
            <p:cNvPr id="20" name="Freeform 20"/>
            <p:cNvSpPr/>
            <p:nvPr/>
          </p:nvSpPr>
          <p:spPr>
            <a:xfrm>
              <a:off x="0" y="0"/>
              <a:ext cx="812800" cy="700660"/>
            </a:xfrm>
            <a:custGeom>
              <a:avLst/>
              <a:gdLst/>
              <a:ahLst/>
              <a:cxnLst/>
              <a:rect l="l" t="t" r="r" b="b"/>
              <a:pathLst>
                <a:path w="812800" h="700660">
                  <a:moveTo>
                    <a:pt x="406400" y="0"/>
                  </a:moveTo>
                  <a:cubicBezTo>
                    <a:pt x="181951" y="0"/>
                    <a:pt x="0" y="156848"/>
                    <a:pt x="0" y="350330"/>
                  </a:cubicBezTo>
                  <a:cubicBezTo>
                    <a:pt x="0" y="543812"/>
                    <a:pt x="181951" y="700660"/>
                    <a:pt x="406400" y="700660"/>
                  </a:cubicBezTo>
                  <a:cubicBezTo>
                    <a:pt x="630849" y="700660"/>
                    <a:pt x="812800" y="543812"/>
                    <a:pt x="812800" y="350330"/>
                  </a:cubicBezTo>
                  <a:cubicBezTo>
                    <a:pt x="812800" y="156848"/>
                    <a:pt x="630849" y="0"/>
                    <a:pt x="406400"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1" name="TextBox 21"/>
            <p:cNvSpPr txBox="1"/>
            <p:nvPr/>
          </p:nvSpPr>
          <p:spPr>
            <a:xfrm>
              <a:off x="76200" y="27587"/>
              <a:ext cx="660400" cy="60738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179058" y="5374190"/>
            <a:ext cx="1447741" cy="1529798"/>
            <a:chOff x="0" y="0"/>
            <a:chExt cx="663077" cy="700660"/>
          </a:xfrm>
        </p:grpSpPr>
        <p:sp>
          <p:nvSpPr>
            <p:cNvPr id="23" name="Freeform 23"/>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4" name="TextBox 24"/>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790249" y="5140480"/>
            <a:ext cx="1478874" cy="1529798"/>
            <a:chOff x="0" y="0"/>
            <a:chExt cx="677336" cy="700660"/>
          </a:xfrm>
        </p:grpSpPr>
        <p:sp>
          <p:nvSpPr>
            <p:cNvPr id="26" name="Freeform 26"/>
            <p:cNvSpPr/>
            <p:nvPr/>
          </p:nvSpPr>
          <p:spPr>
            <a:xfrm>
              <a:off x="0" y="0"/>
              <a:ext cx="677336" cy="700660"/>
            </a:xfrm>
            <a:custGeom>
              <a:avLst/>
              <a:gdLst/>
              <a:ahLst/>
              <a:cxnLst/>
              <a:rect l="l" t="t" r="r" b="b"/>
              <a:pathLst>
                <a:path w="677336" h="700660">
                  <a:moveTo>
                    <a:pt x="338668" y="0"/>
                  </a:moveTo>
                  <a:cubicBezTo>
                    <a:pt x="151627" y="0"/>
                    <a:pt x="0" y="156848"/>
                    <a:pt x="0" y="350330"/>
                  </a:cubicBezTo>
                  <a:cubicBezTo>
                    <a:pt x="0" y="543812"/>
                    <a:pt x="151627" y="700660"/>
                    <a:pt x="338668" y="700660"/>
                  </a:cubicBezTo>
                  <a:cubicBezTo>
                    <a:pt x="525709" y="700660"/>
                    <a:pt x="677336" y="543812"/>
                    <a:pt x="677336" y="350330"/>
                  </a:cubicBezTo>
                  <a:cubicBezTo>
                    <a:pt x="677336" y="156848"/>
                    <a:pt x="525709" y="0"/>
                    <a:pt x="33866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27" name="TextBox 27"/>
            <p:cNvSpPr txBox="1"/>
            <p:nvPr/>
          </p:nvSpPr>
          <p:spPr>
            <a:xfrm>
              <a:off x="63500" y="27587"/>
              <a:ext cx="550336" cy="607386"/>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3418480" y="7757372"/>
            <a:ext cx="1094721" cy="1156769"/>
            <a:chOff x="0" y="0"/>
            <a:chExt cx="663077" cy="700660"/>
          </a:xfrm>
        </p:grpSpPr>
        <p:sp>
          <p:nvSpPr>
            <p:cNvPr id="29" name="Freeform 29"/>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0" name="TextBox 30"/>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4582848" y="7621355"/>
            <a:ext cx="1094721" cy="1156769"/>
            <a:chOff x="0" y="0"/>
            <a:chExt cx="663077" cy="700660"/>
          </a:xfrm>
        </p:grpSpPr>
        <p:sp>
          <p:nvSpPr>
            <p:cNvPr id="32" name="Freeform 32"/>
            <p:cNvSpPr/>
            <p:nvPr/>
          </p:nvSpPr>
          <p:spPr>
            <a:xfrm>
              <a:off x="0" y="0"/>
              <a:ext cx="663077" cy="700660"/>
            </a:xfrm>
            <a:custGeom>
              <a:avLst/>
              <a:gdLst/>
              <a:ahLst/>
              <a:cxnLst/>
              <a:rect l="l" t="t" r="r" b="b"/>
              <a:pathLst>
                <a:path w="663077" h="700660">
                  <a:moveTo>
                    <a:pt x="331538" y="0"/>
                  </a:moveTo>
                  <a:cubicBezTo>
                    <a:pt x="148435" y="0"/>
                    <a:pt x="0" y="156848"/>
                    <a:pt x="0" y="350330"/>
                  </a:cubicBezTo>
                  <a:cubicBezTo>
                    <a:pt x="0" y="543812"/>
                    <a:pt x="148435" y="700660"/>
                    <a:pt x="331538" y="700660"/>
                  </a:cubicBezTo>
                  <a:cubicBezTo>
                    <a:pt x="514642" y="700660"/>
                    <a:pt x="663077" y="543812"/>
                    <a:pt x="663077" y="350330"/>
                  </a:cubicBezTo>
                  <a:cubicBezTo>
                    <a:pt x="663077" y="156848"/>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3" name="TextBox 33"/>
            <p:cNvSpPr txBox="1"/>
            <p:nvPr/>
          </p:nvSpPr>
          <p:spPr>
            <a:xfrm>
              <a:off x="62163" y="27587"/>
              <a:ext cx="538750" cy="607386"/>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654902">
            <a:off x="3573543" y="8275877"/>
            <a:ext cx="1094721" cy="1466591"/>
            <a:chOff x="0" y="0"/>
            <a:chExt cx="663077" cy="888320"/>
          </a:xfrm>
        </p:grpSpPr>
        <p:sp>
          <p:nvSpPr>
            <p:cNvPr id="35" name="Freeform 35"/>
            <p:cNvSpPr/>
            <p:nvPr/>
          </p:nvSpPr>
          <p:spPr>
            <a:xfrm>
              <a:off x="0" y="0"/>
              <a:ext cx="663077" cy="888320"/>
            </a:xfrm>
            <a:custGeom>
              <a:avLst/>
              <a:gdLst/>
              <a:ahLst/>
              <a:cxnLst/>
              <a:rect l="l" t="t" r="r" b="b"/>
              <a:pathLst>
                <a:path w="663077" h="888320">
                  <a:moveTo>
                    <a:pt x="331538" y="0"/>
                  </a:moveTo>
                  <a:cubicBezTo>
                    <a:pt x="148435" y="0"/>
                    <a:pt x="0" y="198857"/>
                    <a:pt x="0" y="444160"/>
                  </a:cubicBezTo>
                  <a:cubicBezTo>
                    <a:pt x="0" y="689463"/>
                    <a:pt x="148435" y="888320"/>
                    <a:pt x="331538" y="888320"/>
                  </a:cubicBezTo>
                  <a:cubicBezTo>
                    <a:pt x="514642" y="888320"/>
                    <a:pt x="663077" y="689463"/>
                    <a:pt x="663077" y="444160"/>
                  </a:cubicBezTo>
                  <a:cubicBezTo>
                    <a:pt x="663077" y="198857"/>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6" name="TextBox 36"/>
            <p:cNvSpPr txBox="1"/>
            <p:nvPr/>
          </p:nvSpPr>
          <p:spPr>
            <a:xfrm>
              <a:off x="62163" y="45180"/>
              <a:ext cx="538750" cy="75986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450316">
            <a:off x="4676974" y="8095432"/>
            <a:ext cx="1094721" cy="1466591"/>
            <a:chOff x="0" y="0"/>
            <a:chExt cx="663077" cy="888320"/>
          </a:xfrm>
        </p:grpSpPr>
        <p:sp>
          <p:nvSpPr>
            <p:cNvPr id="38" name="Freeform 38"/>
            <p:cNvSpPr/>
            <p:nvPr/>
          </p:nvSpPr>
          <p:spPr>
            <a:xfrm>
              <a:off x="0" y="0"/>
              <a:ext cx="663077" cy="888320"/>
            </a:xfrm>
            <a:custGeom>
              <a:avLst/>
              <a:gdLst/>
              <a:ahLst/>
              <a:cxnLst/>
              <a:rect l="l" t="t" r="r" b="b"/>
              <a:pathLst>
                <a:path w="663077" h="888320">
                  <a:moveTo>
                    <a:pt x="331538" y="0"/>
                  </a:moveTo>
                  <a:cubicBezTo>
                    <a:pt x="148435" y="0"/>
                    <a:pt x="0" y="198857"/>
                    <a:pt x="0" y="444160"/>
                  </a:cubicBezTo>
                  <a:cubicBezTo>
                    <a:pt x="0" y="689463"/>
                    <a:pt x="148435" y="888320"/>
                    <a:pt x="331538" y="888320"/>
                  </a:cubicBezTo>
                  <a:cubicBezTo>
                    <a:pt x="514642" y="888320"/>
                    <a:pt x="663077" y="689463"/>
                    <a:pt x="663077" y="444160"/>
                  </a:cubicBezTo>
                  <a:cubicBezTo>
                    <a:pt x="663077" y="198857"/>
                    <a:pt x="514642" y="0"/>
                    <a:pt x="331538"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39" name="TextBox 39"/>
            <p:cNvSpPr txBox="1"/>
            <p:nvPr/>
          </p:nvSpPr>
          <p:spPr>
            <a:xfrm>
              <a:off x="62163" y="45180"/>
              <a:ext cx="538750" cy="759860"/>
            </a:xfrm>
            <a:prstGeom prst="rect">
              <a:avLst/>
            </a:prstGeom>
          </p:spPr>
          <p:txBody>
            <a:bodyPr lIns="50800" tIns="50800" rIns="50800" bIns="50800" rtlCol="0" anchor="ctr"/>
            <a:lstStyle/>
            <a:p>
              <a:pPr algn="ctr">
                <a:lnSpc>
                  <a:spcPts val="2659"/>
                </a:lnSpc>
              </a:pPr>
              <a:endParaRPr/>
            </a:p>
          </p:txBody>
        </p:sp>
      </p:grpSp>
      <p:sp>
        <p:nvSpPr>
          <p:cNvPr id="40" name="TextBox 40"/>
          <p:cNvSpPr txBox="1"/>
          <p:nvPr/>
        </p:nvSpPr>
        <p:spPr>
          <a:xfrm>
            <a:off x="532696" y="3417727"/>
            <a:ext cx="937003"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Hip</a:t>
            </a:r>
          </a:p>
        </p:txBody>
      </p:sp>
      <p:sp>
        <p:nvSpPr>
          <p:cNvPr id="41" name="TextBox 41"/>
          <p:cNvSpPr txBox="1"/>
          <p:nvPr/>
        </p:nvSpPr>
        <p:spPr>
          <a:xfrm>
            <a:off x="372701" y="5895299"/>
            <a:ext cx="1096997"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Knee</a:t>
            </a:r>
          </a:p>
        </p:txBody>
      </p:sp>
      <p:sp>
        <p:nvSpPr>
          <p:cNvPr id="42" name="TextBox 42"/>
          <p:cNvSpPr txBox="1"/>
          <p:nvPr/>
        </p:nvSpPr>
        <p:spPr>
          <a:xfrm>
            <a:off x="372701" y="8091966"/>
            <a:ext cx="1096997"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Ankle</a:t>
            </a:r>
          </a:p>
        </p:txBody>
      </p:sp>
      <p:sp>
        <p:nvSpPr>
          <p:cNvPr id="43" name="TextBox 43"/>
          <p:cNvSpPr txBox="1"/>
          <p:nvPr/>
        </p:nvSpPr>
        <p:spPr>
          <a:xfrm>
            <a:off x="459289" y="8866516"/>
            <a:ext cx="1010410"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Foot</a:t>
            </a:r>
          </a:p>
        </p:txBody>
      </p:sp>
      <p:sp>
        <p:nvSpPr>
          <p:cNvPr id="44" name="AutoShape 44"/>
          <p:cNvSpPr/>
          <p:nvPr/>
        </p:nvSpPr>
        <p:spPr>
          <a:xfrm flipH="1">
            <a:off x="1469698" y="2740843"/>
            <a:ext cx="2162378" cy="15188"/>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5" name="AutoShape 45"/>
          <p:cNvSpPr/>
          <p:nvPr/>
        </p:nvSpPr>
        <p:spPr>
          <a:xfrm flipH="1" flipV="1">
            <a:off x="1469698" y="3658985"/>
            <a:ext cx="1545909"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6" name="AutoShape 46"/>
          <p:cNvSpPr/>
          <p:nvPr/>
        </p:nvSpPr>
        <p:spPr>
          <a:xfrm flipH="1" flipV="1">
            <a:off x="1469698" y="6136558"/>
            <a:ext cx="1709359"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7" name="AutoShape 47"/>
          <p:cNvSpPr/>
          <p:nvPr/>
        </p:nvSpPr>
        <p:spPr>
          <a:xfrm flipH="1" flipV="1">
            <a:off x="1469698" y="8333225"/>
            <a:ext cx="1948782" cy="2532"/>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8" name="AutoShape 48"/>
          <p:cNvSpPr/>
          <p:nvPr/>
        </p:nvSpPr>
        <p:spPr>
          <a:xfrm flipH="1" flipV="1">
            <a:off x="1469698" y="9107774"/>
            <a:ext cx="2113747" cy="5043"/>
          </a:xfrm>
          <a:prstGeom prst="line">
            <a:avLst/>
          </a:prstGeom>
          <a:ln w="19050" cap="flat">
            <a:solidFill>
              <a:srgbClr val="000000"/>
            </a:solidFill>
            <a:prstDash val="solid"/>
            <a:headEnd type="none" w="sm" len="sm"/>
            <a:tailEnd type="triangle" w="lg" len="med"/>
          </a:ln>
        </p:spPr>
        <p:txBody>
          <a:bodyPr/>
          <a:lstStyle/>
          <a:p>
            <a:endParaRPr lang="en-US"/>
          </a:p>
        </p:txBody>
      </p:sp>
      <p:sp>
        <p:nvSpPr>
          <p:cNvPr id="49" name="TextBox 49"/>
          <p:cNvSpPr txBox="1"/>
          <p:nvPr/>
        </p:nvSpPr>
        <p:spPr>
          <a:xfrm>
            <a:off x="353437" y="2512241"/>
            <a:ext cx="1116262" cy="434892"/>
          </a:xfrm>
          <a:prstGeom prst="rect">
            <a:avLst/>
          </a:prstGeom>
        </p:spPr>
        <p:txBody>
          <a:bodyPr lIns="0" tIns="0" rIns="0" bIns="0" rtlCol="0" anchor="t">
            <a:spAutoFit/>
          </a:bodyPr>
          <a:lstStyle/>
          <a:p>
            <a:pPr algn="ctr">
              <a:lnSpc>
                <a:spcPts val="3606"/>
              </a:lnSpc>
            </a:pPr>
            <a:r>
              <a:rPr lang="en-US" sz="2576">
                <a:solidFill>
                  <a:srgbClr val="000000"/>
                </a:solidFill>
                <a:latin typeface="IBM Plex Sans Condensed"/>
                <a:ea typeface="IBM Plex Sans Condensed"/>
                <a:cs typeface="IBM Plex Sans Condensed"/>
                <a:sym typeface="IBM Plex Sans Condensed"/>
              </a:rPr>
              <a:t>Pelvis</a:t>
            </a:r>
          </a:p>
        </p:txBody>
      </p:sp>
      <p:sp>
        <p:nvSpPr>
          <p:cNvPr id="50" name="Freeform 50"/>
          <p:cNvSpPr/>
          <p:nvPr/>
        </p:nvSpPr>
        <p:spPr>
          <a:xfrm>
            <a:off x="7498949" y="3100805"/>
            <a:ext cx="2838953" cy="1741598"/>
          </a:xfrm>
          <a:custGeom>
            <a:avLst/>
            <a:gdLst/>
            <a:ahLst/>
            <a:cxnLst/>
            <a:rect l="l" t="t" r="r" b="b"/>
            <a:pathLst>
              <a:path w="2838953" h="1741598">
                <a:moveTo>
                  <a:pt x="0" y="0"/>
                </a:moveTo>
                <a:lnTo>
                  <a:pt x="2838952" y="0"/>
                </a:lnTo>
                <a:lnTo>
                  <a:pt x="2838952" y="1741598"/>
                </a:lnTo>
                <a:lnTo>
                  <a:pt x="0" y="1741598"/>
                </a:lnTo>
                <a:lnTo>
                  <a:pt x="0" y="0"/>
                </a:lnTo>
                <a:close/>
              </a:path>
            </a:pathLst>
          </a:custGeom>
          <a:blipFill>
            <a:blip r:embed="rId9"/>
            <a:stretch>
              <a:fillRect l="-275755" t="-244021" r="-47839" b="-394476"/>
            </a:stretch>
          </a:blipFill>
        </p:spPr>
        <p:txBody>
          <a:bodyPr/>
          <a:lstStyle/>
          <a:p>
            <a:endParaRPr lang="en-US"/>
          </a:p>
        </p:txBody>
      </p:sp>
      <p:sp>
        <p:nvSpPr>
          <p:cNvPr id="51" name="AutoShape 51"/>
          <p:cNvSpPr/>
          <p:nvPr/>
        </p:nvSpPr>
        <p:spPr>
          <a:xfrm flipV="1">
            <a:off x="7412273" y="3901528"/>
            <a:ext cx="2445691" cy="416899"/>
          </a:xfrm>
          <a:prstGeom prst="line">
            <a:avLst/>
          </a:prstGeom>
          <a:ln w="38100" cap="flat">
            <a:solidFill>
              <a:srgbClr val="FF914D"/>
            </a:solidFill>
            <a:prstDash val="lgDash"/>
            <a:headEnd type="triangle" w="lg" len="med"/>
            <a:tailEnd type="triangle" w="lg" len="med"/>
          </a:ln>
        </p:spPr>
        <p:txBody>
          <a:bodyPr/>
          <a:lstStyle/>
          <a:p>
            <a:endParaRPr lang="en-US"/>
          </a:p>
        </p:txBody>
      </p:sp>
      <p:sp>
        <p:nvSpPr>
          <p:cNvPr id="52" name="AutoShape 52"/>
          <p:cNvSpPr/>
          <p:nvPr/>
        </p:nvSpPr>
        <p:spPr>
          <a:xfrm>
            <a:off x="7953256" y="3032123"/>
            <a:ext cx="1280826" cy="2124781"/>
          </a:xfrm>
          <a:prstGeom prst="line">
            <a:avLst/>
          </a:prstGeom>
          <a:ln w="38100" cap="flat">
            <a:solidFill>
              <a:srgbClr val="FF914D"/>
            </a:solidFill>
            <a:prstDash val="lgDash"/>
            <a:headEnd type="triangle" w="lg" len="med"/>
            <a:tailEnd type="triangle" w="lg" len="med"/>
          </a:ln>
        </p:spPr>
        <p:txBody>
          <a:bodyPr/>
          <a:lstStyle/>
          <a:p>
            <a:endParaRPr lang="en-US"/>
          </a:p>
        </p:txBody>
      </p:sp>
      <p:sp>
        <p:nvSpPr>
          <p:cNvPr id="53" name="Freeform 53"/>
          <p:cNvSpPr/>
          <p:nvPr/>
        </p:nvSpPr>
        <p:spPr>
          <a:xfrm>
            <a:off x="9083098" y="5226809"/>
            <a:ext cx="559037" cy="295997"/>
          </a:xfrm>
          <a:custGeom>
            <a:avLst/>
            <a:gdLst/>
            <a:ahLst/>
            <a:cxnLst/>
            <a:rect l="l" t="t" r="r" b="b"/>
            <a:pathLst>
              <a:path w="559037" h="295997">
                <a:moveTo>
                  <a:pt x="0" y="0"/>
                </a:moveTo>
                <a:lnTo>
                  <a:pt x="559037" y="0"/>
                </a:lnTo>
                <a:lnTo>
                  <a:pt x="559037" y="295996"/>
                </a:lnTo>
                <a:lnTo>
                  <a:pt x="0" y="295996"/>
                </a:lnTo>
                <a:lnTo>
                  <a:pt x="0" y="0"/>
                </a:lnTo>
                <a:close/>
              </a:path>
            </a:pathLst>
          </a:custGeom>
          <a:blipFill>
            <a:blip r:embed="rId10"/>
            <a:stretch>
              <a:fillRect r="-218671" b="-400297"/>
            </a:stretch>
          </a:blipFill>
        </p:spPr>
        <p:txBody>
          <a:bodyPr/>
          <a:lstStyle/>
          <a:p>
            <a:endParaRPr lang="en-US"/>
          </a:p>
        </p:txBody>
      </p:sp>
      <p:sp>
        <p:nvSpPr>
          <p:cNvPr id="54" name="AutoShape 54"/>
          <p:cNvSpPr/>
          <p:nvPr/>
        </p:nvSpPr>
        <p:spPr>
          <a:xfrm>
            <a:off x="8577890" y="2870217"/>
            <a:ext cx="0" cy="2480970"/>
          </a:xfrm>
          <a:prstGeom prst="line">
            <a:avLst/>
          </a:prstGeom>
          <a:ln w="38100" cap="flat">
            <a:solidFill>
              <a:srgbClr val="FF914D"/>
            </a:solidFill>
            <a:prstDash val="lgDash"/>
            <a:headEnd type="triangle" w="lg" len="med"/>
            <a:tailEnd type="triangle" w="lg" len="med"/>
          </a:ln>
        </p:spPr>
        <p:txBody>
          <a:bodyPr/>
          <a:lstStyle/>
          <a:p>
            <a:endParaRPr lang="en-US"/>
          </a:p>
        </p:txBody>
      </p:sp>
      <p:sp>
        <p:nvSpPr>
          <p:cNvPr id="55" name="Freeform 55"/>
          <p:cNvSpPr/>
          <p:nvPr/>
        </p:nvSpPr>
        <p:spPr>
          <a:xfrm rot="2923169">
            <a:off x="8305577" y="4301116"/>
            <a:ext cx="145055" cy="145055"/>
          </a:xfrm>
          <a:custGeom>
            <a:avLst/>
            <a:gdLst/>
            <a:ahLst/>
            <a:cxnLst/>
            <a:rect l="l" t="t" r="r" b="b"/>
            <a:pathLst>
              <a:path w="145055" h="145055">
                <a:moveTo>
                  <a:pt x="0" y="0"/>
                </a:moveTo>
                <a:lnTo>
                  <a:pt x="145055" y="0"/>
                </a:lnTo>
                <a:lnTo>
                  <a:pt x="145055" y="145055"/>
                </a:lnTo>
                <a:lnTo>
                  <a:pt x="0" y="1450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6" name="Freeform 56"/>
          <p:cNvSpPr/>
          <p:nvPr/>
        </p:nvSpPr>
        <p:spPr>
          <a:xfrm rot="2923169">
            <a:off x="8891696" y="4217369"/>
            <a:ext cx="145055" cy="145055"/>
          </a:xfrm>
          <a:custGeom>
            <a:avLst/>
            <a:gdLst/>
            <a:ahLst/>
            <a:cxnLst/>
            <a:rect l="l" t="t" r="r" b="b"/>
            <a:pathLst>
              <a:path w="145055" h="145055">
                <a:moveTo>
                  <a:pt x="0" y="0"/>
                </a:moveTo>
                <a:lnTo>
                  <a:pt x="145055" y="0"/>
                </a:lnTo>
                <a:lnTo>
                  <a:pt x="145055" y="145055"/>
                </a:lnTo>
                <a:lnTo>
                  <a:pt x="0" y="1450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7" name="Freeform 57"/>
          <p:cNvSpPr/>
          <p:nvPr/>
        </p:nvSpPr>
        <p:spPr>
          <a:xfrm rot="2923169">
            <a:off x="7839082" y="4165409"/>
            <a:ext cx="145055" cy="145055"/>
          </a:xfrm>
          <a:custGeom>
            <a:avLst/>
            <a:gdLst/>
            <a:ahLst/>
            <a:cxnLst/>
            <a:rect l="l" t="t" r="r" b="b"/>
            <a:pathLst>
              <a:path w="145055" h="145055">
                <a:moveTo>
                  <a:pt x="0" y="0"/>
                </a:moveTo>
                <a:lnTo>
                  <a:pt x="145055" y="0"/>
                </a:lnTo>
                <a:lnTo>
                  <a:pt x="145055" y="145054"/>
                </a:lnTo>
                <a:lnTo>
                  <a:pt x="0" y="1450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 name="Freeform 58"/>
          <p:cNvSpPr/>
          <p:nvPr/>
        </p:nvSpPr>
        <p:spPr>
          <a:xfrm rot="2923169">
            <a:off x="8317843" y="3721587"/>
            <a:ext cx="145055" cy="145055"/>
          </a:xfrm>
          <a:custGeom>
            <a:avLst/>
            <a:gdLst/>
            <a:ahLst/>
            <a:cxnLst/>
            <a:rect l="l" t="t" r="r" b="b"/>
            <a:pathLst>
              <a:path w="145055" h="145055">
                <a:moveTo>
                  <a:pt x="0" y="0"/>
                </a:moveTo>
                <a:lnTo>
                  <a:pt x="145055" y="0"/>
                </a:lnTo>
                <a:lnTo>
                  <a:pt x="145055" y="145054"/>
                </a:lnTo>
                <a:lnTo>
                  <a:pt x="0" y="1450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9" name="Freeform 59"/>
          <p:cNvSpPr/>
          <p:nvPr/>
        </p:nvSpPr>
        <p:spPr>
          <a:xfrm rot="2923169">
            <a:off x="8645782" y="4239472"/>
            <a:ext cx="145055" cy="145055"/>
          </a:xfrm>
          <a:custGeom>
            <a:avLst/>
            <a:gdLst/>
            <a:ahLst/>
            <a:cxnLst/>
            <a:rect l="l" t="t" r="r" b="b"/>
            <a:pathLst>
              <a:path w="145055" h="145055">
                <a:moveTo>
                  <a:pt x="0" y="0"/>
                </a:moveTo>
                <a:lnTo>
                  <a:pt x="145054" y="0"/>
                </a:lnTo>
                <a:lnTo>
                  <a:pt x="145054" y="145054"/>
                </a:lnTo>
                <a:lnTo>
                  <a:pt x="0" y="1450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60" name="Freeform 60"/>
          <p:cNvSpPr/>
          <p:nvPr/>
        </p:nvSpPr>
        <p:spPr>
          <a:xfrm rot="2923169">
            <a:off x="9245455" y="3941466"/>
            <a:ext cx="145055" cy="145055"/>
          </a:xfrm>
          <a:custGeom>
            <a:avLst/>
            <a:gdLst/>
            <a:ahLst/>
            <a:cxnLst/>
            <a:rect l="l" t="t" r="r" b="b"/>
            <a:pathLst>
              <a:path w="145055" h="145055">
                <a:moveTo>
                  <a:pt x="0" y="0"/>
                </a:moveTo>
                <a:lnTo>
                  <a:pt x="145054" y="0"/>
                </a:lnTo>
                <a:lnTo>
                  <a:pt x="145054" y="145054"/>
                </a:lnTo>
                <a:lnTo>
                  <a:pt x="0" y="1450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 name="Freeform 61"/>
          <p:cNvSpPr/>
          <p:nvPr/>
        </p:nvSpPr>
        <p:spPr>
          <a:xfrm rot="2923169">
            <a:off x="8093220" y="3752535"/>
            <a:ext cx="145055" cy="145055"/>
          </a:xfrm>
          <a:custGeom>
            <a:avLst/>
            <a:gdLst/>
            <a:ahLst/>
            <a:cxnLst/>
            <a:rect l="l" t="t" r="r" b="b"/>
            <a:pathLst>
              <a:path w="145055" h="145055">
                <a:moveTo>
                  <a:pt x="0" y="0"/>
                </a:moveTo>
                <a:lnTo>
                  <a:pt x="145055" y="0"/>
                </a:lnTo>
                <a:lnTo>
                  <a:pt x="145055" y="145055"/>
                </a:lnTo>
                <a:lnTo>
                  <a:pt x="0" y="1450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2" name="Freeform 62"/>
          <p:cNvSpPr/>
          <p:nvPr/>
        </p:nvSpPr>
        <p:spPr>
          <a:xfrm rot="2923169">
            <a:off x="8561945" y="3679356"/>
            <a:ext cx="145055" cy="145055"/>
          </a:xfrm>
          <a:custGeom>
            <a:avLst/>
            <a:gdLst/>
            <a:ahLst/>
            <a:cxnLst/>
            <a:rect l="l" t="t" r="r" b="b"/>
            <a:pathLst>
              <a:path w="145055" h="145055">
                <a:moveTo>
                  <a:pt x="0" y="0"/>
                </a:moveTo>
                <a:lnTo>
                  <a:pt x="145055" y="0"/>
                </a:lnTo>
                <a:lnTo>
                  <a:pt x="145055" y="145055"/>
                </a:lnTo>
                <a:lnTo>
                  <a:pt x="0" y="1450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3" name="Freeform 63"/>
          <p:cNvSpPr/>
          <p:nvPr/>
        </p:nvSpPr>
        <p:spPr>
          <a:xfrm>
            <a:off x="8291086" y="2422566"/>
            <a:ext cx="588881" cy="460770"/>
          </a:xfrm>
          <a:custGeom>
            <a:avLst/>
            <a:gdLst/>
            <a:ahLst/>
            <a:cxnLst/>
            <a:rect l="l" t="t" r="r" b="b"/>
            <a:pathLst>
              <a:path w="588881" h="460770">
                <a:moveTo>
                  <a:pt x="0" y="0"/>
                </a:moveTo>
                <a:lnTo>
                  <a:pt x="588881" y="0"/>
                </a:lnTo>
                <a:lnTo>
                  <a:pt x="588881" y="460770"/>
                </a:lnTo>
                <a:lnTo>
                  <a:pt x="0" y="460770"/>
                </a:lnTo>
                <a:lnTo>
                  <a:pt x="0" y="0"/>
                </a:lnTo>
                <a:close/>
              </a:path>
            </a:pathLst>
          </a:custGeom>
          <a:blipFill>
            <a:blip r:embed="rId17"/>
            <a:stretch>
              <a:fillRect l="-3198" t="-209102" r="-332003" b="-161584"/>
            </a:stretch>
          </a:blipFill>
        </p:spPr>
        <p:txBody>
          <a:bodyPr/>
          <a:lstStyle/>
          <a:p>
            <a:endParaRPr lang="en-US"/>
          </a:p>
        </p:txBody>
      </p:sp>
      <p:sp>
        <p:nvSpPr>
          <p:cNvPr id="64" name="Freeform 64"/>
          <p:cNvSpPr/>
          <p:nvPr/>
        </p:nvSpPr>
        <p:spPr>
          <a:xfrm>
            <a:off x="6868064" y="4414352"/>
            <a:ext cx="573192" cy="448876"/>
          </a:xfrm>
          <a:custGeom>
            <a:avLst/>
            <a:gdLst/>
            <a:ahLst/>
            <a:cxnLst/>
            <a:rect l="l" t="t" r="r" b="b"/>
            <a:pathLst>
              <a:path w="573192" h="448876">
                <a:moveTo>
                  <a:pt x="0" y="0"/>
                </a:moveTo>
                <a:lnTo>
                  <a:pt x="573192" y="0"/>
                </a:lnTo>
                <a:lnTo>
                  <a:pt x="573192" y="448876"/>
                </a:lnTo>
                <a:lnTo>
                  <a:pt x="0" y="448876"/>
                </a:lnTo>
                <a:lnTo>
                  <a:pt x="0" y="0"/>
                </a:lnTo>
                <a:close/>
              </a:path>
            </a:pathLst>
          </a:custGeom>
          <a:blipFill>
            <a:blip r:embed="rId17"/>
            <a:stretch>
              <a:fillRect l="-6572" t="-16549" r="-340541" b="-366610"/>
            </a:stretch>
          </a:blipFill>
        </p:spPr>
        <p:txBody>
          <a:bodyPr/>
          <a:lstStyle/>
          <a:p>
            <a:endParaRPr lang="en-US"/>
          </a:p>
        </p:txBody>
      </p:sp>
      <p:sp>
        <p:nvSpPr>
          <p:cNvPr id="65" name="TextBox 65"/>
          <p:cNvSpPr txBox="1"/>
          <p:nvPr/>
        </p:nvSpPr>
        <p:spPr>
          <a:xfrm>
            <a:off x="8577890" y="4359705"/>
            <a:ext cx="332662"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MASI</a:t>
            </a:r>
          </a:p>
        </p:txBody>
      </p:sp>
      <p:sp>
        <p:nvSpPr>
          <p:cNvPr id="66" name="TextBox 66"/>
          <p:cNvSpPr txBox="1"/>
          <p:nvPr/>
        </p:nvSpPr>
        <p:spPr>
          <a:xfrm>
            <a:off x="8964224" y="4364119"/>
            <a:ext cx="303824"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LASI</a:t>
            </a:r>
          </a:p>
        </p:txBody>
      </p:sp>
      <p:sp>
        <p:nvSpPr>
          <p:cNvPr id="67" name="TextBox 67"/>
          <p:cNvSpPr txBox="1"/>
          <p:nvPr/>
        </p:nvSpPr>
        <p:spPr>
          <a:xfrm>
            <a:off x="8229225" y="3491688"/>
            <a:ext cx="369141"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SACR</a:t>
            </a:r>
          </a:p>
        </p:txBody>
      </p:sp>
      <p:sp>
        <p:nvSpPr>
          <p:cNvPr id="68" name="TextBox 68"/>
          <p:cNvSpPr txBox="1"/>
          <p:nvPr/>
        </p:nvSpPr>
        <p:spPr>
          <a:xfrm>
            <a:off x="8184527" y="4437177"/>
            <a:ext cx="319007"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RASI</a:t>
            </a:r>
          </a:p>
        </p:txBody>
      </p:sp>
      <p:sp>
        <p:nvSpPr>
          <p:cNvPr id="69" name="TextBox 69"/>
          <p:cNvSpPr txBox="1"/>
          <p:nvPr/>
        </p:nvSpPr>
        <p:spPr>
          <a:xfrm>
            <a:off x="7498949" y="3995363"/>
            <a:ext cx="400635"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RHJC</a:t>
            </a:r>
          </a:p>
        </p:txBody>
      </p:sp>
      <p:sp>
        <p:nvSpPr>
          <p:cNvPr id="70" name="TextBox 70"/>
          <p:cNvSpPr txBox="1"/>
          <p:nvPr/>
        </p:nvSpPr>
        <p:spPr>
          <a:xfrm>
            <a:off x="9362617" y="3718109"/>
            <a:ext cx="383465"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LHJC</a:t>
            </a:r>
          </a:p>
        </p:txBody>
      </p:sp>
      <p:sp>
        <p:nvSpPr>
          <p:cNvPr id="71" name="TextBox 71"/>
          <p:cNvSpPr txBox="1"/>
          <p:nvPr/>
        </p:nvSpPr>
        <p:spPr>
          <a:xfrm>
            <a:off x="7850974" y="3604764"/>
            <a:ext cx="293086"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LPSI</a:t>
            </a:r>
          </a:p>
        </p:txBody>
      </p:sp>
      <p:sp>
        <p:nvSpPr>
          <p:cNvPr id="72" name="TextBox 72"/>
          <p:cNvSpPr txBox="1"/>
          <p:nvPr/>
        </p:nvSpPr>
        <p:spPr>
          <a:xfrm>
            <a:off x="8707810" y="3491688"/>
            <a:ext cx="308991" cy="178639"/>
          </a:xfrm>
          <a:prstGeom prst="rect">
            <a:avLst/>
          </a:prstGeom>
        </p:spPr>
        <p:txBody>
          <a:bodyPr wrap="square" lIns="0" tIns="0" rIns="0" bIns="0" rtlCol="0" anchor="t">
            <a:spAutoFit/>
          </a:bodyPr>
          <a:lstStyle/>
          <a:p>
            <a:pPr algn="ctr">
              <a:lnSpc>
                <a:spcPts val="1453"/>
              </a:lnSpc>
            </a:pPr>
            <a:r>
              <a:rPr lang="en-US" sz="1038" dirty="0">
                <a:solidFill>
                  <a:srgbClr val="372F36"/>
                </a:solidFill>
                <a:latin typeface="Canva Sans"/>
                <a:ea typeface="Canva Sans"/>
                <a:cs typeface="Canva Sans"/>
                <a:sym typeface="Canva Sans"/>
              </a:rPr>
              <a:t>RPSI</a:t>
            </a:r>
          </a:p>
        </p:txBody>
      </p:sp>
      <p:sp>
        <p:nvSpPr>
          <p:cNvPr id="73" name="TextBox 73"/>
          <p:cNvSpPr txBox="1"/>
          <p:nvPr/>
        </p:nvSpPr>
        <p:spPr>
          <a:xfrm>
            <a:off x="8454534" y="2718662"/>
            <a:ext cx="322844" cy="164470"/>
          </a:xfrm>
          <a:prstGeom prst="rect">
            <a:avLst/>
          </a:prstGeom>
        </p:spPr>
        <p:txBody>
          <a:bodyPr lIns="0" tIns="0" rIns="0" bIns="0" rtlCol="0" anchor="t">
            <a:spAutoFit/>
          </a:bodyPr>
          <a:lstStyle/>
          <a:p>
            <a:pPr algn="ctr">
              <a:lnSpc>
                <a:spcPts val="1453"/>
              </a:lnSpc>
            </a:pPr>
            <a:r>
              <a:rPr lang="en-US" sz="1038">
                <a:solidFill>
                  <a:srgbClr val="372F36"/>
                </a:solidFill>
                <a:latin typeface="Canva Sans"/>
                <a:ea typeface="Canva Sans"/>
                <a:cs typeface="Canva Sans"/>
                <a:sym typeface="Canva Sans"/>
              </a:rPr>
              <a:t>front</a:t>
            </a:r>
          </a:p>
        </p:txBody>
      </p:sp>
      <p:sp>
        <p:nvSpPr>
          <p:cNvPr id="74" name="TextBox 74"/>
          <p:cNvSpPr txBox="1"/>
          <p:nvPr/>
        </p:nvSpPr>
        <p:spPr>
          <a:xfrm>
            <a:off x="6984248" y="4305252"/>
            <a:ext cx="329863" cy="164470"/>
          </a:xfrm>
          <a:prstGeom prst="rect">
            <a:avLst/>
          </a:prstGeom>
        </p:spPr>
        <p:txBody>
          <a:bodyPr lIns="0" tIns="0" rIns="0" bIns="0" rtlCol="0" anchor="t">
            <a:spAutoFit/>
          </a:bodyPr>
          <a:lstStyle/>
          <a:p>
            <a:pPr algn="ctr">
              <a:lnSpc>
                <a:spcPts val="1453"/>
              </a:lnSpc>
            </a:pPr>
            <a:r>
              <a:rPr lang="en-US" sz="1038">
                <a:solidFill>
                  <a:srgbClr val="372F36"/>
                </a:solidFill>
                <a:latin typeface="Canva Sans"/>
                <a:ea typeface="Canva Sans"/>
                <a:cs typeface="Canva Sans"/>
                <a:sym typeface="Canva Sans"/>
              </a:rPr>
              <a:t>trans</a:t>
            </a:r>
          </a:p>
        </p:txBody>
      </p:sp>
      <p:sp>
        <p:nvSpPr>
          <p:cNvPr id="75" name="TextBox 75"/>
          <p:cNvSpPr txBox="1"/>
          <p:nvPr/>
        </p:nvSpPr>
        <p:spPr>
          <a:xfrm>
            <a:off x="9212030" y="5155889"/>
            <a:ext cx="211903" cy="164470"/>
          </a:xfrm>
          <a:prstGeom prst="rect">
            <a:avLst/>
          </a:prstGeom>
        </p:spPr>
        <p:txBody>
          <a:bodyPr lIns="0" tIns="0" rIns="0" bIns="0" rtlCol="0" anchor="t">
            <a:spAutoFit/>
          </a:bodyPr>
          <a:lstStyle/>
          <a:p>
            <a:pPr algn="ctr">
              <a:lnSpc>
                <a:spcPts val="1453"/>
              </a:lnSpc>
            </a:pPr>
            <a:r>
              <a:rPr lang="en-US" sz="1038">
                <a:solidFill>
                  <a:srgbClr val="372F36"/>
                </a:solidFill>
                <a:latin typeface="Canva Sans"/>
                <a:ea typeface="Canva Sans"/>
                <a:cs typeface="Canva Sans"/>
                <a:sym typeface="Canva Sans"/>
              </a:rPr>
              <a:t>sag</a:t>
            </a:r>
          </a:p>
        </p:txBody>
      </p:sp>
      <p:sp>
        <p:nvSpPr>
          <p:cNvPr id="76" name="Freeform 76"/>
          <p:cNvSpPr/>
          <p:nvPr/>
        </p:nvSpPr>
        <p:spPr>
          <a:xfrm>
            <a:off x="7556393" y="5837130"/>
            <a:ext cx="2412633" cy="2880981"/>
          </a:xfrm>
          <a:custGeom>
            <a:avLst/>
            <a:gdLst/>
            <a:ahLst/>
            <a:cxnLst/>
            <a:rect l="l" t="t" r="r" b="b"/>
            <a:pathLst>
              <a:path w="2412633" h="2880981">
                <a:moveTo>
                  <a:pt x="0" y="0"/>
                </a:moveTo>
                <a:lnTo>
                  <a:pt x="2412633" y="0"/>
                </a:lnTo>
                <a:lnTo>
                  <a:pt x="2412633" y="2880981"/>
                </a:lnTo>
                <a:lnTo>
                  <a:pt x="0" y="2880981"/>
                </a:lnTo>
                <a:lnTo>
                  <a:pt x="0" y="0"/>
                </a:lnTo>
                <a:close/>
              </a:path>
            </a:pathLst>
          </a:custGeom>
          <a:blipFill>
            <a:blip r:embed="rId9"/>
            <a:stretch>
              <a:fillRect l="-227206" t="-114034" r="-41658" b="-116339"/>
            </a:stretch>
          </a:blipFill>
        </p:spPr>
        <p:txBody>
          <a:bodyPr/>
          <a:lstStyle/>
          <a:p>
            <a:endParaRPr lang="en-US"/>
          </a:p>
        </p:txBody>
      </p:sp>
      <p:sp>
        <p:nvSpPr>
          <p:cNvPr id="77" name="AutoShape 77"/>
          <p:cNvSpPr/>
          <p:nvPr/>
        </p:nvSpPr>
        <p:spPr>
          <a:xfrm flipV="1">
            <a:off x="7782021" y="6290095"/>
            <a:ext cx="1809887" cy="308518"/>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78" name="Freeform 78"/>
          <p:cNvSpPr/>
          <p:nvPr/>
        </p:nvSpPr>
        <p:spPr>
          <a:xfrm rot="2923169">
            <a:off x="8097874" y="6485375"/>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 name="Freeform 79"/>
          <p:cNvSpPr/>
          <p:nvPr/>
        </p:nvSpPr>
        <p:spPr>
          <a:xfrm rot="2923169">
            <a:off x="9138632" y="6319651"/>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 name="Freeform 80"/>
          <p:cNvSpPr/>
          <p:nvPr/>
        </p:nvSpPr>
        <p:spPr>
          <a:xfrm>
            <a:off x="8059365" y="8279857"/>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 name="TextBox 81"/>
          <p:cNvSpPr txBox="1"/>
          <p:nvPr/>
        </p:nvSpPr>
        <p:spPr>
          <a:xfrm>
            <a:off x="7982499" y="8396627"/>
            <a:ext cx="257528" cy="131190"/>
          </a:xfrm>
          <a:prstGeom prst="rect">
            <a:avLst/>
          </a:prstGeom>
        </p:spPr>
        <p:txBody>
          <a:bodyPr wrap="square" lIns="0" tIns="0" rIns="0" bIns="0" rtlCol="0" anchor="t">
            <a:spAutoFit/>
          </a:bodyPr>
          <a:lstStyle/>
          <a:p>
            <a:pPr algn="ctr">
              <a:lnSpc>
                <a:spcPts val="1075"/>
              </a:lnSpc>
            </a:pPr>
            <a:r>
              <a:rPr lang="en-US" sz="768" dirty="0">
                <a:solidFill>
                  <a:srgbClr val="0097B2"/>
                </a:solidFill>
                <a:latin typeface="Canva Sans"/>
                <a:ea typeface="Canva Sans"/>
                <a:cs typeface="Canva Sans"/>
                <a:sym typeface="Canva Sans"/>
              </a:rPr>
              <a:t>RKJC</a:t>
            </a:r>
          </a:p>
        </p:txBody>
      </p:sp>
      <p:sp>
        <p:nvSpPr>
          <p:cNvPr id="82" name="Freeform 82"/>
          <p:cNvSpPr/>
          <p:nvPr/>
        </p:nvSpPr>
        <p:spPr>
          <a:xfrm rot="2349886">
            <a:off x="7897299" y="8301696"/>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3" name="TextBox 83"/>
          <p:cNvSpPr txBox="1"/>
          <p:nvPr/>
        </p:nvSpPr>
        <p:spPr>
          <a:xfrm>
            <a:off x="7610664" y="8388750"/>
            <a:ext cx="275795" cy="131190"/>
          </a:xfrm>
          <a:prstGeom prst="rect">
            <a:avLst/>
          </a:prstGeom>
        </p:spPr>
        <p:txBody>
          <a:bodyPr wrap="square" lIns="0" tIns="0" rIns="0" bIns="0" rtlCol="0" anchor="t">
            <a:spAutoFit/>
          </a:bodyPr>
          <a:lstStyle/>
          <a:p>
            <a:pPr algn="ctr">
              <a:lnSpc>
                <a:spcPts val="1075"/>
              </a:lnSpc>
            </a:pPr>
            <a:r>
              <a:rPr lang="en-US" sz="768" dirty="0">
                <a:solidFill>
                  <a:srgbClr val="FF3131"/>
                </a:solidFill>
                <a:latin typeface="Canva Sans"/>
                <a:ea typeface="Canva Sans"/>
                <a:cs typeface="Canva Sans"/>
                <a:sym typeface="Canva Sans"/>
              </a:rPr>
              <a:t>RKNE</a:t>
            </a:r>
          </a:p>
        </p:txBody>
      </p:sp>
      <p:sp>
        <p:nvSpPr>
          <p:cNvPr id="84" name="Freeform 84"/>
          <p:cNvSpPr/>
          <p:nvPr/>
        </p:nvSpPr>
        <p:spPr>
          <a:xfrm rot="2349886">
            <a:off x="8240377" y="8244364"/>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5" name="AutoShape 85"/>
          <p:cNvSpPr/>
          <p:nvPr/>
        </p:nvSpPr>
        <p:spPr>
          <a:xfrm flipV="1">
            <a:off x="7154421" y="8186684"/>
            <a:ext cx="1809887" cy="308518"/>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86" name="AutoShape 86"/>
          <p:cNvSpPr/>
          <p:nvPr/>
        </p:nvSpPr>
        <p:spPr>
          <a:xfrm flipH="1" flipV="1">
            <a:off x="8111212" y="6574458"/>
            <a:ext cx="1825" cy="1705399"/>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87" name="AutoShape 87"/>
          <p:cNvSpPr/>
          <p:nvPr/>
        </p:nvSpPr>
        <p:spPr>
          <a:xfrm>
            <a:off x="7621112" y="7493267"/>
            <a:ext cx="947851" cy="1572403"/>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88" name="Freeform 88"/>
          <p:cNvSpPr/>
          <p:nvPr/>
        </p:nvSpPr>
        <p:spPr>
          <a:xfrm>
            <a:off x="6741848" y="8593190"/>
            <a:ext cx="501638" cy="249842"/>
          </a:xfrm>
          <a:custGeom>
            <a:avLst/>
            <a:gdLst/>
            <a:ahLst/>
            <a:cxnLst/>
            <a:rect l="l" t="t" r="r" b="b"/>
            <a:pathLst>
              <a:path w="501638" h="249842">
                <a:moveTo>
                  <a:pt x="0" y="0"/>
                </a:moveTo>
                <a:lnTo>
                  <a:pt x="501637" y="0"/>
                </a:lnTo>
                <a:lnTo>
                  <a:pt x="501637" y="249842"/>
                </a:lnTo>
                <a:lnTo>
                  <a:pt x="0" y="249842"/>
                </a:lnTo>
                <a:lnTo>
                  <a:pt x="0" y="0"/>
                </a:lnTo>
                <a:close/>
              </a:path>
            </a:pathLst>
          </a:custGeom>
          <a:blipFill>
            <a:blip r:embed="rId18"/>
            <a:stretch>
              <a:fillRect t="-474260" r="-225969"/>
            </a:stretch>
          </a:blipFill>
        </p:spPr>
        <p:txBody>
          <a:bodyPr/>
          <a:lstStyle/>
          <a:p>
            <a:endParaRPr lang="en-US"/>
          </a:p>
        </p:txBody>
      </p:sp>
      <p:sp>
        <p:nvSpPr>
          <p:cNvPr id="89" name="Freeform 89"/>
          <p:cNvSpPr/>
          <p:nvPr/>
        </p:nvSpPr>
        <p:spPr>
          <a:xfrm>
            <a:off x="6863457" y="8386666"/>
            <a:ext cx="258419" cy="252546"/>
          </a:xfrm>
          <a:custGeom>
            <a:avLst/>
            <a:gdLst/>
            <a:ahLst/>
            <a:cxnLst/>
            <a:rect l="l" t="t" r="r" b="b"/>
            <a:pathLst>
              <a:path w="258419" h="252546">
                <a:moveTo>
                  <a:pt x="0" y="0"/>
                </a:moveTo>
                <a:lnTo>
                  <a:pt x="258419" y="0"/>
                </a:lnTo>
                <a:lnTo>
                  <a:pt x="258419" y="252546"/>
                </a:lnTo>
                <a:lnTo>
                  <a:pt x="0" y="252546"/>
                </a:lnTo>
                <a:lnTo>
                  <a:pt x="0" y="0"/>
                </a:lnTo>
                <a:close/>
              </a:path>
            </a:pathLst>
          </a:custGeom>
          <a:blipFill>
            <a:blip r:embed="rId19"/>
            <a:stretch>
              <a:fillRect/>
            </a:stretch>
          </a:blipFill>
        </p:spPr>
        <p:txBody>
          <a:bodyPr/>
          <a:lstStyle/>
          <a:p>
            <a:endParaRPr lang="en-US"/>
          </a:p>
        </p:txBody>
      </p:sp>
      <p:sp>
        <p:nvSpPr>
          <p:cNvPr id="90" name="Freeform 90"/>
          <p:cNvSpPr/>
          <p:nvPr/>
        </p:nvSpPr>
        <p:spPr>
          <a:xfrm>
            <a:off x="8477424" y="9120761"/>
            <a:ext cx="486884" cy="244426"/>
          </a:xfrm>
          <a:custGeom>
            <a:avLst/>
            <a:gdLst/>
            <a:ahLst/>
            <a:cxnLst/>
            <a:rect l="l" t="t" r="r" b="b"/>
            <a:pathLst>
              <a:path w="486884" h="244426">
                <a:moveTo>
                  <a:pt x="0" y="0"/>
                </a:moveTo>
                <a:lnTo>
                  <a:pt x="486884" y="0"/>
                </a:lnTo>
                <a:lnTo>
                  <a:pt x="486884" y="244426"/>
                </a:lnTo>
                <a:lnTo>
                  <a:pt x="0" y="244426"/>
                </a:lnTo>
                <a:lnTo>
                  <a:pt x="0" y="0"/>
                </a:lnTo>
                <a:close/>
              </a:path>
            </a:pathLst>
          </a:custGeom>
          <a:blipFill>
            <a:blip r:embed="rId18"/>
            <a:stretch>
              <a:fillRect t="-288607" r="-230257" b="-188607"/>
            </a:stretch>
          </a:blipFill>
        </p:spPr>
        <p:txBody>
          <a:bodyPr/>
          <a:lstStyle/>
          <a:p>
            <a:endParaRPr lang="en-US"/>
          </a:p>
        </p:txBody>
      </p:sp>
      <p:sp>
        <p:nvSpPr>
          <p:cNvPr id="91" name="Freeform 91"/>
          <p:cNvSpPr/>
          <p:nvPr/>
        </p:nvSpPr>
        <p:spPr>
          <a:xfrm>
            <a:off x="8194470" y="7145996"/>
            <a:ext cx="470532" cy="348809"/>
          </a:xfrm>
          <a:custGeom>
            <a:avLst/>
            <a:gdLst/>
            <a:ahLst/>
            <a:cxnLst/>
            <a:rect l="l" t="t" r="r" b="b"/>
            <a:pathLst>
              <a:path w="470532" h="348809">
                <a:moveTo>
                  <a:pt x="0" y="0"/>
                </a:moveTo>
                <a:lnTo>
                  <a:pt x="470532" y="0"/>
                </a:lnTo>
                <a:lnTo>
                  <a:pt x="470532" y="348809"/>
                </a:lnTo>
                <a:lnTo>
                  <a:pt x="0" y="348809"/>
                </a:lnTo>
                <a:lnTo>
                  <a:pt x="0" y="0"/>
                </a:lnTo>
                <a:close/>
              </a:path>
            </a:pathLst>
          </a:custGeom>
          <a:blipFill>
            <a:blip r:embed="rId18"/>
            <a:stretch>
              <a:fillRect r="-235198" b="-296744"/>
            </a:stretch>
          </a:blipFill>
        </p:spPr>
        <p:txBody>
          <a:bodyPr/>
          <a:lstStyle/>
          <a:p>
            <a:endParaRPr lang="en-US"/>
          </a:p>
        </p:txBody>
      </p:sp>
      <p:sp>
        <p:nvSpPr>
          <p:cNvPr id="92" name="Freeform 92"/>
          <p:cNvSpPr/>
          <p:nvPr/>
        </p:nvSpPr>
        <p:spPr>
          <a:xfrm>
            <a:off x="6992666" y="6508290"/>
            <a:ext cx="720939" cy="213005"/>
          </a:xfrm>
          <a:custGeom>
            <a:avLst/>
            <a:gdLst/>
            <a:ahLst/>
            <a:cxnLst/>
            <a:rect l="l" t="t" r="r" b="b"/>
            <a:pathLst>
              <a:path w="720939" h="213005">
                <a:moveTo>
                  <a:pt x="0" y="0"/>
                </a:moveTo>
                <a:lnTo>
                  <a:pt x="720940" y="0"/>
                </a:lnTo>
                <a:lnTo>
                  <a:pt x="720940" y="213005"/>
                </a:lnTo>
                <a:lnTo>
                  <a:pt x="0" y="213005"/>
                </a:lnTo>
                <a:lnTo>
                  <a:pt x="0" y="0"/>
                </a:lnTo>
                <a:close/>
              </a:path>
            </a:pathLst>
          </a:custGeom>
          <a:blipFill>
            <a:blip r:embed="rId20"/>
            <a:stretch>
              <a:fillRect/>
            </a:stretch>
          </a:blipFill>
        </p:spPr>
        <p:txBody>
          <a:bodyPr/>
          <a:lstStyle/>
          <a:p>
            <a:endParaRPr lang="en-US"/>
          </a:p>
        </p:txBody>
      </p:sp>
      <p:sp>
        <p:nvSpPr>
          <p:cNvPr id="93" name="TextBox 93"/>
          <p:cNvSpPr txBox="1"/>
          <p:nvPr/>
        </p:nvSpPr>
        <p:spPr>
          <a:xfrm>
            <a:off x="7846164" y="6357060"/>
            <a:ext cx="260510" cy="124189"/>
          </a:xfrm>
          <a:prstGeom prst="rect">
            <a:avLst/>
          </a:prstGeom>
        </p:spPr>
        <p:txBody>
          <a:bodyPr lIns="0" tIns="0" rIns="0" bIns="0" rtlCol="0" anchor="t">
            <a:spAutoFit/>
          </a:bodyPr>
          <a:lstStyle/>
          <a:p>
            <a:pPr algn="ctr">
              <a:lnSpc>
                <a:spcPts val="1075"/>
              </a:lnSpc>
            </a:pPr>
            <a:r>
              <a:rPr lang="en-US" sz="768">
                <a:solidFill>
                  <a:srgbClr val="372F36"/>
                </a:solidFill>
                <a:latin typeface="Canva Sans"/>
                <a:ea typeface="Canva Sans"/>
                <a:cs typeface="Canva Sans"/>
                <a:sym typeface="Canva Sans"/>
              </a:rPr>
              <a:t>RHJC</a:t>
            </a:r>
          </a:p>
        </p:txBody>
      </p:sp>
      <p:sp>
        <p:nvSpPr>
          <p:cNvPr id="94" name="TextBox 94"/>
          <p:cNvSpPr txBox="1"/>
          <p:nvPr/>
        </p:nvSpPr>
        <p:spPr>
          <a:xfrm>
            <a:off x="9225336" y="6151884"/>
            <a:ext cx="251208" cy="124189"/>
          </a:xfrm>
          <a:prstGeom prst="rect">
            <a:avLst/>
          </a:prstGeom>
        </p:spPr>
        <p:txBody>
          <a:bodyPr lIns="0" tIns="0" rIns="0" bIns="0" rtlCol="0" anchor="t">
            <a:spAutoFit/>
          </a:bodyPr>
          <a:lstStyle/>
          <a:p>
            <a:pPr algn="ctr">
              <a:lnSpc>
                <a:spcPts val="1075"/>
              </a:lnSpc>
            </a:pPr>
            <a:r>
              <a:rPr lang="en-US" sz="768">
                <a:solidFill>
                  <a:srgbClr val="372F36"/>
                </a:solidFill>
                <a:latin typeface="Canva Sans"/>
                <a:ea typeface="Canva Sans"/>
                <a:cs typeface="Canva Sans"/>
                <a:sym typeface="Canva Sans"/>
              </a:rPr>
              <a:t>LHJC</a:t>
            </a:r>
          </a:p>
        </p:txBody>
      </p:sp>
      <p:sp>
        <p:nvSpPr>
          <p:cNvPr id="95" name="TextBox 95"/>
          <p:cNvSpPr txBox="1"/>
          <p:nvPr/>
        </p:nvSpPr>
        <p:spPr>
          <a:xfrm>
            <a:off x="8363263" y="8331418"/>
            <a:ext cx="257528" cy="131190"/>
          </a:xfrm>
          <a:prstGeom prst="rect">
            <a:avLst/>
          </a:prstGeom>
        </p:spPr>
        <p:txBody>
          <a:bodyPr wrap="square" lIns="0" tIns="0" rIns="0" bIns="0" rtlCol="0" anchor="t">
            <a:spAutoFit/>
          </a:bodyPr>
          <a:lstStyle/>
          <a:p>
            <a:pPr algn="ctr">
              <a:lnSpc>
                <a:spcPts val="1075"/>
              </a:lnSpc>
            </a:pPr>
            <a:r>
              <a:rPr lang="en-US" sz="768" dirty="0">
                <a:solidFill>
                  <a:srgbClr val="FF3131"/>
                </a:solidFill>
                <a:latin typeface="Canva Sans"/>
                <a:ea typeface="Canva Sans"/>
                <a:cs typeface="Canva Sans"/>
                <a:sym typeface="Canva Sans"/>
              </a:rPr>
              <a:t>LKNE</a:t>
            </a:r>
          </a:p>
        </p:txBody>
      </p:sp>
      <p:sp>
        <p:nvSpPr>
          <p:cNvPr id="96" name="Freeform 96"/>
          <p:cNvSpPr/>
          <p:nvPr/>
        </p:nvSpPr>
        <p:spPr>
          <a:xfrm>
            <a:off x="13489811" y="2560808"/>
            <a:ext cx="2412633" cy="2953215"/>
          </a:xfrm>
          <a:custGeom>
            <a:avLst/>
            <a:gdLst/>
            <a:ahLst/>
            <a:cxnLst/>
            <a:rect l="l" t="t" r="r" b="b"/>
            <a:pathLst>
              <a:path w="2412633" h="2953215">
                <a:moveTo>
                  <a:pt x="0" y="0"/>
                </a:moveTo>
                <a:lnTo>
                  <a:pt x="2412633" y="0"/>
                </a:lnTo>
                <a:lnTo>
                  <a:pt x="2412633" y="2953215"/>
                </a:lnTo>
                <a:lnTo>
                  <a:pt x="0" y="2953215"/>
                </a:lnTo>
                <a:lnTo>
                  <a:pt x="0" y="0"/>
                </a:lnTo>
                <a:close/>
              </a:path>
            </a:pathLst>
          </a:custGeom>
          <a:blipFill>
            <a:blip r:embed="rId9"/>
            <a:stretch>
              <a:fillRect l="-227206" t="-173339" r="-41658" b="-48953"/>
            </a:stretch>
          </a:blipFill>
        </p:spPr>
        <p:txBody>
          <a:bodyPr/>
          <a:lstStyle/>
          <a:p>
            <a:endParaRPr lang="en-US"/>
          </a:p>
        </p:txBody>
      </p:sp>
      <p:sp>
        <p:nvSpPr>
          <p:cNvPr id="97" name="Freeform 97"/>
          <p:cNvSpPr/>
          <p:nvPr/>
        </p:nvSpPr>
        <p:spPr>
          <a:xfrm>
            <a:off x="14003952" y="3131065"/>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 name="TextBox 98"/>
          <p:cNvSpPr txBox="1"/>
          <p:nvPr/>
        </p:nvSpPr>
        <p:spPr>
          <a:xfrm>
            <a:off x="13636825" y="3121540"/>
            <a:ext cx="263990" cy="131190"/>
          </a:xfrm>
          <a:prstGeom prst="rect">
            <a:avLst/>
          </a:prstGeom>
        </p:spPr>
        <p:txBody>
          <a:bodyPr wrap="square" lIns="0" tIns="0" rIns="0" bIns="0" rtlCol="0" anchor="t">
            <a:spAutoFit/>
          </a:bodyPr>
          <a:lstStyle/>
          <a:p>
            <a:pPr algn="ctr">
              <a:lnSpc>
                <a:spcPts val="1075"/>
              </a:lnSpc>
            </a:pPr>
            <a:r>
              <a:rPr lang="en-US" sz="768" dirty="0">
                <a:solidFill>
                  <a:srgbClr val="372F36"/>
                </a:solidFill>
                <a:latin typeface="Canva Sans"/>
                <a:ea typeface="Canva Sans"/>
                <a:cs typeface="Canva Sans"/>
                <a:sym typeface="Canva Sans"/>
              </a:rPr>
              <a:t>RKJC</a:t>
            </a:r>
          </a:p>
        </p:txBody>
      </p:sp>
      <p:sp>
        <p:nvSpPr>
          <p:cNvPr id="99" name="Freeform 99"/>
          <p:cNvSpPr/>
          <p:nvPr/>
        </p:nvSpPr>
        <p:spPr>
          <a:xfrm>
            <a:off x="14119999" y="4592076"/>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 name="TextBox 100"/>
          <p:cNvSpPr txBox="1"/>
          <p:nvPr/>
        </p:nvSpPr>
        <p:spPr>
          <a:xfrm>
            <a:off x="13769386" y="4547519"/>
            <a:ext cx="288239" cy="131190"/>
          </a:xfrm>
          <a:prstGeom prst="rect">
            <a:avLst/>
          </a:prstGeom>
        </p:spPr>
        <p:txBody>
          <a:bodyPr wrap="square" lIns="0" tIns="0" rIns="0" bIns="0" rtlCol="0" anchor="t">
            <a:spAutoFit/>
          </a:bodyPr>
          <a:lstStyle/>
          <a:p>
            <a:pPr algn="ctr">
              <a:lnSpc>
                <a:spcPts val="1075"/>
              </a:lnSpc>
            </a:pPr>
            <a:r>
              <a:rPr lang="en-US" sz="768" dirty="0">
                <a:solidFill>
                  <a:srgbClr val="372F36"/>
                </a:solidFill>
                <a:latin typeface="Canva Sans"/>
                <a:ea typeface="Canva Sans"/>
                <a:cs typeface="Canva Sans"/>
                <a:sym typeface="Canva Sans"/>
              </a:rPr>
              <a:t>RAJC</a:t>
            </a:r>
          </a:p>
        </p:txBody>
      </p:sp>
      <p:sp>
        <p:nvSpPr>
          <p:cNvPr id="101" name="AutoShape 101"/>
          <p:cNvSpPr/>
          <p:nvPr/>
        </p:nvSpPr>
        <p:spPr>
          <a:xfrm flipV="1">
            <a:off x="13103921" y="3051136"/>
            <a:ext cx="1809887" cy="308518"/>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102" name="AutoShape 102"/>
          <p:cNvSpPr/>
          <p:nvPr/>
        </p:nvSpPr>
        <p:spPr>
          <a:xfrm flipH="1" flipV="1">
            <a:off x="14057625" y="3238410"/>
            <a:ext cx="116047" cy="1353666"/>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103" name="AutoShape 103"/>
          <p:cNvSpPr/>
          <p:nvPr/>
        </p:nvSpPr>
        <p:spPr>
          <a:xfrm>
            <a:off x="13686506" y="3828174"/>
            <a:ext cx="947851" cy="1572403"/>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104" name="Freeform 104"/>
          <p:cNvSpPr/>
          <p:nvPr/>
        </p:nvSpPr>
        <p:spPr>
          <a:xfrm>
            <a:off x="12812956" y="3251118"/>
            <a:ext cx="258419" cy="252546"/>
          </a:xfrm>
          <a:custGeom>
            <a:avLst/>
            <a:gdLst/>
            <a:ahLst/>
            <a:cxnLst/>
            <a:rect l="l" t="t" r="r" b="b"/>
            <a:pathLst>
              <a:path w="258419" h="252546">
                <a:moveTo>
                  <a:pt x="0" y="0"/>
                </a:moveTo>
                <a:lnTo>
                  <a:pt x="258419" y="0"/>
                </a:lnTo>
                <a:lnTo>
                  <a:pt x="258419" y="252546"/>
                </a:lnTo>
                <a:lnTo>
                  <a:pt x="0" y="252546"/>
                </a:lnTo>
                <a:lnTo>
                  <a:pt x="0" y="0"/>
                </a:lnTo>
                <a:close/>
              </a:path>
            </a:pathLst>
          </a:custGeom>
          <a:blipFill>
            <a:blip r:embed="rId19"/>
            <a:stretch>
              <a:fillRect/>
            </a:stretch>
          </a:blipFill>
        </p:spPr>
        <p:txBody>
          <a:bodyPr/>
          <a:lstStyle/>
          <a:p>
            <a:endParaRPr lang="en-US"/>
          </a:p>
        </p:txBody>
      </p:sp>
      <p:sp>
        <p:nvSpPr>
          <p:cNvPr id="105" name="AutoShape 105"/>
          <p:cNvSpPr/>
          <p:nvPr/>
        </p:nvSpPr>
        <p:spPr>
          <a:xfrm flipV="1">
            <a:off x="13135952" y="4517449"/>
            <a:ext cx="1809887" cy="308518"/>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106" name="Freeform 106"/>
          <p:cNvSpPr/>
          <p:nvPr/>
        </p:nvSpPr>
        <p:spPr>
          <a:xfrm>
            <a:off x="14604481" y="5400578"/>
            <a:ext cx="438070" cy="271307"/>
          </a:xfrm>
          <a:custGeom>
            <a:avLst/>
            <a:gdLst/>
            <a:ahLst/>
            <a:cxnLst/>
            <a:rect l="l" t="t" r="r" b="b"/>
            <a:pathLst>
              <a:path w="438070" h="271307">
                <a:moveTo>
                  <a:pt x="0" y="0"/>
                </a:moveTo>
                <a:lnTo>
                  <a:pt x="438070" y="0"/>
                </a:lnTo>
                <a:lnTo>
                  <a:pt x="438070" y="271307"/>
                </a:lnTo>
                <a:lnTo>
                  <a:pt x="0" y="271307"/>
                </a:lnTo>
                <a:lnTo>
                  <a:pt x="0" y="0"/>
                </a:lnTo>
                <a:close/>
              </a:path>
            </a:pathLst>
          </a:custGeom>
          <a:blipFill>
            <a:blip r:embed="rId21"/>
            <a:stretch>
              <a:fillRect t="-117336" r="-219207" b="-85152"/>
            </a:stretch>
          </a:blipFill>
        </p:spPr>
        <p:txBody>
          <a:bodyPr/>
          <a:lstStyle/>
          <a:p>
            <a:endParaRPr lang="en-US"/>
          </a:p>
        </p:txBody>
      </p:sp>
      <p:sp>
        <p:nvSpPr>
          <p:cNvPr id="107" name="Freeform 107"/>
          <p:cNvSpPr/>
          <p:nvPr/>
        </p:nvSpPr>
        <p:spPr>
          <a:xfrm>
            <a:off x="12976813" y="4863383"/>
            <a:ext cx="450004" cy="231025"/>
          </a:xfrm>
          <a:custGeom>
            <a:avLst/>
            <a:gdLst/>
            <a:ahLst/>
            <a:cxnLst/>
            <a:rect l="l" t="t" r="r" b="b"/>
            <a:pathLst>
              <a:path w="450004" h="231025">
                <a:moveTo>
                  <a:pt x="0" y="0"/>
                </a:moveTo>
                <a:lnTo>
                  <a:pt x="450005" y="0"/>
                </a:lnTo>
                <a:lnTo>
                  <a:pt x="450005" y="231025"/>
                </a:lnTo>
                <a:lnTo>
                  <a:pt x="0" y="231025"/>
                </a:lnTo>
                <a:lnTo>
                  <a:pt x="0" y="0"/>
                </a:lnTo>
                <a:close/>
              </a:path>
            </a:pathLst>
          </a:custGeom>
          <a:blipFill>
            <a:blip r:embed="rId21"/>
            <a:stretch>
              <a:fillRect t="-255230" r="-210742"/>
            </a:stretch>
          </a:blipFill>
        </p:spPr>
        <p:txBody>
          <a:bodyPr/>
          <a:lstStyle/>
          <a:p>
            <a:endParaRPr lang="en-US"/>
          </a:p>
        </p:txBody>
      </p:sp>
      <p:sp>
        <p:nvSpPr>
          <p:cNvPr id="108" name="Freeform 108"/>
          <p:cNvSpPr/>
          <p:nvPr/>
        </p:nvSpPr>
        <p:spPr>
          <a:xfrm>
            <a:off x="14241864" y="3774222"/>
            <a:ext cx="362617" cy="332108"/>
          </a:xfrm>
          <a:custGeom>
            <a:avLst/>
            <a:gdLst/>
            <a:ahLst/>
            <a:cxnLst/>
            <a:rect l="l" t="t" r="r" b="b"/>
            <a:pathLst>
              <a:path w="362617" h="332108">
                <a:moveTo>
                  <a:pt x="0" y="0"/>
                </a:moveTo>
                <a:lnTo>
                  <a:pt x="362617" y="0"/>
                </a:lnTo>
                <a:lnTo>
                  <a:pt x="362617" y="332108"/>
                </a:lnTo>
                <a:lnTo>
                  <a:pt x="0" y="332108"/>
                </a:lnTo>
                <a:lnTo>
                  <a:pt x="0" y="0"/>
                </a:lnTo>
                <a:close/>
              </a:path>
            </a:pathLst>
          </a:custGeom>
          <a:blipFill>
            <a:blip r:embed="rId21"/>
            <a:stretch>
              <a:fillRect r="-285628" b="-147110"/>
            </a:stretch>
          </a:blipFill>
        </p:spPr>
        <p:txBody>
          <a:bodyPr/>
          <a:lstStyle/>
          <a:p>
            <a:endParaRPr lang="en-US"/>
          </a:p>
        </p:txBody>
      </p:sp>
      <p:sp>
        <p:nvSpPr>
          <p:cNvPr id="109" name="Freeform 109"/>
          <p:cNvSpPr/>
          <p:nvPr/>
        </p:nvSpPr>
        <p:spPr>
          <a:xfrm>
            <a:off x="13144554" y="6195760"/>
            <a:ext cx="2412633" cy="2603347"/>
          </a:xfrm>
          <a:custGeom>
            <a:avLst/>
            <a:gdLst/>
            <a:ahLst/>
            <a:cxnLst/>
            <a:rect l="l" t="t" r="r" b="b"/>
            <a:pathLst>
              <a:path w="2412633" h="2603347">
                <a:moveTo>
                  <a:pt x="0" y="0"/>
                </a:moveTo>
                <a:lnTo>
                  <a:pt x="2412633" y="0"/>
                </a:lnTo>
                <a:lnTo>
                  <a:pt x="2412633" y="2603347"/>
                </a:lnTo>
                <a:lnTo>
                  <a:pt x="0" y="2603347"/>
                </a:lnTo>
                <a:lnTo>
                  <a:pt x="0" y="0"/>
                </a:lnTo>
                <a:close/>
              </a:path>
            </a:pathLst>
          </a:custGeom>
          <a:blipFill>
            <a:blip r:embed="rId9"/>
            <a:stretch>
              <a:fillRect l="-227206" t="-210074" r="-41658" b="-55532"/>
            </a:stretch>
          </a:blipFill>
        </p:spPr>
        <p:txBody>
          <a:bodyPr/>
          <a:lstStyle/>
          <a:p>
            <a:endParaRPr lang="en-US"/>
          </a:p>
        </p:txBody>
      </p:sp>
      <p:sp>
        <p:nvSpPr>
          <p:cNvPr id="110" name="Freeform 110"/>
          <p:cNvSpPr/>
          <p:nvPr/>
        </p:nvSpPr>
        <p:spPr>
          <a:xfrm rot="2349886">
            <a:off x="13771631" y="7897423"/>
            <a:ext cx="107345" cy="107345"/>
          </a:xfrm>
          <a:custGeom>
            <a:avLst/>
            <a:gdLst/>
            <a:ahLst/>
            <a:cxnLst/>
            <a:rect l="l" t="t" r="r" b="b"/>
            <a:pathLst>
              <a:path w="107345" h="107345">
                <a:moveTo>
                  <a:pt x="0" y="0"/>
                </a:moveTo>
                <a:lnTo>
                  <a:pt x="107344" y="0"/>
                </a:lnTo>
                <a:lnTo>
                  <a:pt x="107344" y="107345"/>
                </a:lnTo>
                <a:lnTo>
                  <a:pt x="0" y="1073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1" name="Freeform 111"/>
          <p:cNvSpPr/>
          <p:nvPr/>
        </p:nvSpPr>
        <p:spPr>
          <a:xfrm rot="2349886">
            <a:off x="13916176" y="8350826"/>
            <a:ext cx="107345" cy="107345"/>
          </a:xfrm>
          <a:custGeom>
            <a:avLst/>
            <a:gdLst/>
            <a:ahLst/>
            <a:cxnLst/>
            <a:rect l="l" t="t" r="r" b="b"/>
            <a:pathLst>
              <a:path w="107345" h="107345">
                <a:moveTo>
                  <a:pt x="0" y="0"/>
                </a:moveTo>
                <a:lnTo>
                  <a:pt x="107345" y="0"/>
                </a:lnTo>
                <a:lnTo>
                  <a:pt x="107345" y="107345"/>
                </a:lnTo>
                <a:lnTo>
                  <a:pt x="0" y="1073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2" name="AutoShape 112"/>
          <p:cNvSpPr/>
          <p:nvPr/>
        </p:nvSpPr>
        <p:spPr>
          <a:xfrm>
            <a:off x="13601855" y="7304256"/>
            <a:ext cx="584965" cy="1740313"/>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113" name="Freeform 113"/>
          <p:cNvSpPr/>
          <p:nvPr/>
        </p:nvSpPr>
        <p:spPr>
          <a:xfrm>
            <a:off x="13961108" y="9072852"/>
            <a:ext cx="556147" cy="329969"/>
          </a:xfrm>
          <a:custGeom>
            <a:avLst/>
            <a:gdLst/>
            <a:ahLst/>
            <a:cxnLst/>
            <a:rect l="l" t="t" r="r" b="b"/>
            <a:pathLst>
              <a:path w="556147" h="329969">
                <a:moveTo>
                  <a:pt x="0" y="0"/>
                </a:moveTo>
                <a:lnTo>
                  <a:pt x="556147" y="0"/>
                </a:lnTo>
                <a:lnTo>
                  <a:pt x="556147" y="329970"/>
                </a:lnTo>
                <a:lnTo>
                  <a:pt x="0" y="329970"/>
                </a:lnTo>
                <a:lnTo>
                  <a:pt x="0" y="0"/>
                </a:lnTo>
                <a:close/>
              </a:path>
            </a:pathLst>
          </a:custGeom>
          <a:blipFill>
            <a:blip r:embed="rId22"/>
            <a:stretch>
              <a:fillRect r="-420476" b="-648940"/>
            </a:stretch>
          </a:blipFill>
        </p:spPr>
        <p:txBody>
          <a:bodyPr/>
          <a:lstStyle/>
          <a:p>
            <a:endParaRPr lang="en-US"/>
          </a:p>
        </p:txBody>
      </p:sp>
      <p:sp>
        <p:nvSpPr>
          <p:cNvPr id="114" name="TextBox 114"/>
          <p:cNvSpPr txBox="1"/>
          <p:nvPr/>
        </p:nvSpPr>
        <p:spPr>
          <a:xfrm>
            <a:off x="13427416" y="7808727"/>
            <a:ext cx="255878" cy="124189"/>
          </a:xfrm>
          <a:prstGeom prst="rect">
            <a:avLst/>
          </a:prstGeom>
        </p:spPr>
        <p:txBody>
          <a:bodyPr lIns="0" tIns="0" rIns="0" bIns="0" rtlCol="0" anchor="t">
            <a:spAutoFit/>
          </a:bodyPr>
          <a:lstStyle/>
          <a:p>
            <a:pPr algn="ctr">
              <a:lnSpc>
                <a:spcPts val="1075"/>
              </a:lnSpc>
            </a:pPr>
            <a:r>
              <a:rPr lang="en-US" sz="768">
                <a:solidFill>
                  <a:srgbClr val="FF3131"/>
                </a:solidFill>
                <a:latin typeface="Canva Sans"/>
                <a:ea typeface="Canva Sans"/>
                <a:cs typeface="Canva Sans"/>
                <a:sym typeface="Canva Sans"/>
              </a:rPr>
              <a:t>RHEE</a:t>
            </a:r>
          </a:p>
        </p:txBody>
      </p:sp>
      <p:sp>
        <p:nvSpPr>
          <p:cNvPr id="115" name="TextBox 115"/>
          <p:cNvSpPr txBox="1"/>
          <p:nvPr/>
        </p:nvSpPr>
        <p:spPr>
          <a:xfrm>
            <a:off x="14154032" y="8337641"/>
            <a:ext cx="323967" cy="131190"/>
          </a:xfrm>
          <a:prstGeom prst="rect">
            <a:avLst/>
          </a:prstGeom>
        </p:spPr>
        <p:txBody>
          <a:bodyPr wrap="square" lIns="0" tIns="0" rIns="0" bIns="0" rtlCol="0" anchor="t">
            <a:spAutoFit/>
          </a:bodyPr>
          <a:lstStyle/>
          <a:p>
            <a:pPr algn="ctr">
              <a:lnSpc>
                <a:spcPts val="1075"/>
              </a:lnSpc>
            </a:pPr>
            <a:r>
              <a:rPr lang="en-US" sz="768" dirty="0">
                <a:solidFill>
                  <a:srgbClr val="FF3131"/>
                </a:solidFill>
                <a:latin typeface="Canva Sans"/>
                <a:ea typeface="Canva Sans"/>
                <a:cs typeface="Canva Sans"/>
                <a:sym typeface="Canva Sans"/>
              </a:rPr>
              <a:t>RTOE</a:t>
            </a:r>
          </a:p>
        </p:txBody>
      </p:sp>
      <p:sp>
        <p:nvSpPr>
          <p:cNvPr id="116" name="AutoShape 116"/>
          <p:cNvSpPr/>
          <p:nvPr/>
        </p:nvSpPr>
        <p:spPr>
          <a:xfrm flipV="1">
            <a:off x="12920360" y="7796836"/>
            <a:ext cx="1809887" cy="308518"/>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117" name="AutoShape 117"/>
          <p:cNvSpPr/>
          <p:nvPr/>
        </p:nvSpPr>
        <p:spPr>
          <a:xfrm flipV="1">
            <a:off x="13825303" y="6968688"/>
            <a:ext cx="0" cy="1944143"/>
          </a:xfrm>
          <a:prstGeom prst="line">
            <a:avLst/>
          </a:prstGeom>
          <a:ln w="28575" cap="flat">
            <a:solidFill>
              <a:srgbClr val="FF914D"/>
            </a:solidFill>
            <a:prstDash val="lgDash"/>
            <a:headEnd type="triangle" w="lg" len="med"/>
            <a:tailEnd type="triangle" w="lg" len="med"/>
          </a:ln>
        </p:spPr>
        <p:txBody>
          <a:bodyPr/>
          <a:lstStyle/>
          <a:p>
            <a:endParaRPr lang="en-US"/>
          </a:p>
        </p:txBody>
      </p:sp>
      <p:sp>
        <p:nvSpPr>
          <p:cNvPr id="118" name="Freeform 118"/>
          <p:cNvSpPr/>
          <p:nvPr/>
        </p:nvSpPr>
        <p:spPr>
          <a:xfrm>
            <a:off x="12710561" y="8152729"/>
            <a:ext cx="562576" cy="327280"/>
          </a:xfrm>
          <a:custGeom>
            <a:avLst/>
            <a:gdLst/>
            <a:ahLst/>
            <a:cxnLst/>
            <a:rect l="l" t="t" r="r" b="b"/>
            <a:pathLst>
              <a:path w="562576" h="327280">
                <a:moveTo>
                  <a:pt x="0" y="0"/>
                </a:moveTo>
                <a:lnTo>
                  <a:pt x="562576" y="0"/>
                </a:lnTo>
                <a:lnTo>
                  <a:pt x="562576" y="327280"/>
                </a:lnTo>
                <a:lnTo>
                  <a:pt x="0" y="327280"/>
                </a:lnTo>
                <a:lnTo>
                  <a:pt x="0" y="0"/>
                </a:lnTo>
                <a:close/>
              </a:path>
            </a:pathLst>
          </a:custGeom>
          <a:blipFill>
            <a:blip r:embed="rId22"/>
            <a:stretch>
              <a:fillRect t="-655095" r="-414528"/>
            </a:stretch>
          </a:blipFill>
        </p:spPr>
        <p:txBody>
          <a:bodyPr/>
          <a:lstStyle/>
          <a:p>
            <a:endParaRPr lang="en-US"/>
          </a:p>
        </p:txBody>
      </p:sp>
      <p:sp>
        <p:nvSpPr>
          <p:cNvPr id="119" name="Freeform 119"/>
          <p:cNvSpPr/>
          <p:nvPr/>
        </p:nvSpPr>
        <p:spPr>
          <a:xfrm>
            <a:off x="13910774" y="6957411"/>
            <a:ext cx="552091" cy="318562"/>
          </a:xfrm>
          <a:custGeom>
            <a:avLst/>
            <a:gdLst/>
            <a:ahLst/>
            <a:cxnLst/>
            <a:rect l="l" t="t" r="r" b="b"/>
            <a:pathLst>
              <a:path w="552091" h="318562">
                <a:moveTo>
                  <a:pt x="0" y="0"/>
                </a:moveTo>
                <a:lnTo>
                  <a:pt x="552091" y="0"/>
                </a:lnTo>
                <a:lnTo>
                  <a:pt x="552091" y="318562"/>
                </a:lnTo>
                <a:lnTo>
                  <a:pt x="0" y="318562"/>
                </a:lnTo>
                <a:lnTo>
                  <a:pt x="0" y="0"/>
                </a:lnTo>
                <a:close/>
              </a:path>
            </a:pathLst>
          </a:custGeom>
          <a:blipFill>
            <a:blip r:embed="rId22"/>
            <a:stretch>
              <a:fillRect t="-495846" r="-424299" b="-179914"/>
            </a:stretch>
          </a:blipFill>
        </p:spPr>
        <p:txBody>
          <a:bodyPr/>
          <a:lstStyle/>
          <a:p>
            <a:endParaRPr lang="en-US"/>
          </a:p>
        </p:txBody>
      </p:sp>
      <p:sp>
        <p:nvSpPr>
          <p:cNvPr id="120" name="Freeform 120"/>
          <p:cNvSpPr/>
          <p:nvPr/>
        </p:nvSpPr>
        <p:spPr>
          <a:xfrm>
            <a:off x="9946427" y="3154411"/>
            <a:ext cx="1817348" cy="477370"/>
          </a:xfrm>
          <a:custGeom>
            <a:avLst/>
            <a:gdLst/>
            <a:ahLst/>
            <a:cxnLst/>
            <a:rect l="l" t="t" r="r" b="b"/>
            <a:pathLst>
              <a:path w="1817348" h="477370">
                <a:moveTo>
                  <a:pt x="0" y="0"/>
                </a:moveTo>
                <a:lnTo>
                  <a:pt x="1817348" y="0"/>
                </a:lnTo>
                <a:lnTo>
                  <a:pt x="1817348" y="477370"/>
                </a:lnTo>
                <a:lnTo>
                  <a:pt x="0" y="477370"/>
                </a:lnTo>
                <a:lnTo>
                  <a:pt x="0" y="0"/>
                </a:lnTo>
                <a:close/>
              </a:path>
            </a:pathLst>
          </a:custGeom>
          <a:blipFill>
            <a:blip r:embed="rId17"/>
            <a:stretch>
              <a:fillRect r="-28676" b="-314553"/>
            </a:stretch>
          </a:blipFill>
        </p:spPr>
        <p:txBody>
          <a:bodyPr/>
          <a:lstStyle/>
          <a:p>
            <a:endParaRPr lang="en-US"/>
          </a:p>
        </p:txBody>
      </p:sp>
      <p:sp>
        <p:nvSpPr>
          <p:cNvPr id="121" name="Freeform 121"/>
          <p:cNvSpPr/>
          <p:nvPr/>
        </p:nvSpPr>
        <p:spPr>
          <a:xfrm>
            <a:off x="9958625" y="4545398"/>
            <a:ext cx="2002521" cy="332721"/>
          </a:xfrm>
          <a:custGeom>
            <a:avLst/>
            <a:gdLst/>
            <a:ahLst/>
            <a:cxnLst/>
            <a:rect l="l" t="t" r="r" b="b"/>
            <a:pathLst>
              <a:path w="2002521" h="332721">
                <a:moveTo>
                  <a:pt x="0" y="0"/>
                </a:moveTo>
                <a:lnTo>
                  <a:pt x="2002521" y="0"/>
                </a:lnTo>
                <a:lnTo>
                  <a:pt x="2002521" y="332721"/>
                </a:lnTo>
                <a:lnTo>
                  <a:pt x="0" y="332721"/>
                </a:lnTo>
                <a:lnTo>
                  <a:pt x="0" y="0"/>
                </a:lnTo>
                <a:close/>
              </a:path>
            </a:pathLst>
          </a:custGeom>
          <a:blipFill>
            <a:blip r:embed="rId10"/>
            <a:stretch>
              <a:fillRect b="-400297"/>
            </a:stretch>
          </a:blipFill>
        </p:spPr>
        <p:txBody>
          <a:bodyPr/>
          <a:lstStyle/>
          <a:p>
            <a:endParaRPr lang="en-US"/>
          </a:p>
        </p:txBody>
      </p:sp>
      <p:sp>
        <p:nvSpPr>
          <p:cNvPr id="122" name="Freeform 122"/>
          <p:cNvSpPr/>
          <p:nvPr/>
        </p:nvSpPr>
        <p:spPr>
          <a:xfrm>
            <a:off x="9946427" y="3592636"/>
            <a:ext cx="2247405" cy="456797"/>
          </a:xfrm>
          <a:custGeom>
            <a:avLst/>
            <a:gdLst/>
            <a:ahLst/>
            <a:cxnLst/>
            <a:rect l="l" t="t" r="r" b="b"/>
            <a:pathLst>
              <a:path w="2247405" h="456797">
                <a:moveTo>
                  <a:pt x="0" y="0"/>
                </a:moveTo>
                <a:lnTo>
                  <a:pt x="2247404" y="0"/>
                </a:lnTo>
                <a:lnTo>
                  <a:pt x="2247404" y="456797"/>
                </a:lnTo>
                <a:lnTo>
                  <a:pt x="0" y="456797"/>
                </a:lnTo>
                <a:lnTo>
                  <a:pt x="0" y="0"/>
                </a:lnTo>
                <a:close/>
              </a:path>
            </a:pathLst>
          </a:custGeom>
          <a:blipFill>
            <a:blip r:embed="rId17"/>
            <a:stretch>
              <a:fillRect t="-181415" b="-134932"/>
            </a:stretch>
          </a:blipFill>
        </p:spPr>
        <p:txBody>
          <a:bodyPr/>
          <a:lstStyle/>
          <a:p>
            <a:endParaRPr lang="en-US"/>
          </a:p>
        </p:txBody>
      </p:sp>
      <p:sp>
        <p:nvSpPr>
          <p:cNvPr id="123" name="Freeform 123"/>
          <p:cNvSpPr/>
          <p:nvPr/>
        </p:nvSpPr>
        <p:spPr>
          <a:xfrm>
            <a:off x="9958625" y="4082155"/>
            <a:ext cx="1558826" cy="412459"/>
          </a:xfrm>
          <a:custGeom>
            <a:avLst/>
            <a:gdLst/>
            <a:ahLst/>
            <a:cxnLst/>
            <a:rect l="l" t="t" r="r" b="b"/>
            <a:pathLst>
              <a:path w="1558826" h="412459">
                <a:moveTo>
                  <a:pt x="0" y="0"/>
                </a:moveTo>
                <a:lnTo>
                  <a:pt x="1558826" y="0"/>
                </a:lnTo>
                <a:lnTo>
                  <a:pt x="1558826" y="412459"/>
                </a:lnTo>
                <a:lnTo>
                  <a:pt x="0" y="412459"/>
                </a:lnTo>
                <a:lnTo>
                  <a:pt x="0" y="0"/>
                </a:lnTo>
                <a:close/>
              </a:path>
            </a:pathLst>
          </a:custGeom>
          <a:blipFill>
            <a:blip r:embed="rId17"/>
            <a:stretch>
              <a:fillRect t="-393620" r="-54339"/>
            </a:stretch>
          </a:blipFill>
        </p:spPr>
        <p:txBody>
          <a:bodyPr/>
          <a:lstStyle/>
          <a:p>
            <a:endParaRPr lang="en-US"/>
          </a:p>
        </p:txBody>
      </p:sp>
      <p:sp>
        <p:nvSpPr>
          <p:cNvPr id="124" name="Freeform 124"/>
          <p:cNvSpPr/>
          <p:nvPr/>
        </p:nvSpPr>
        <p:spPr>
          <a:xfrm>
            <a:off x="9969371" y="6897692"/>
            <a:ext cx="1998240" cy="441920"/>
          </a:xfrm>
          <a:custGeom>
            <a:avLst/>
            <a:gdLst/>
            <a:ahLst/>
            <a:cxnLst/>
            <a:rect l="l" t="t" r="r" b="b"/>
            <a:pathLst>
              <a:path w="1998240" h="441920">
                <a:moveTo>
                  <a:pt x="0" y="0"/>
                </a:moveTo>
                <a:lnTo>
                  <a:pt x="1998240" y="0"/>
                </a:lnTo>
                <a:lnTo>
                  <a:pt x="1998240" y="441921"/>
                </a:lnTo>
                <a:lnTo>
                  <a:pt x="0" y="441921"/>
                </a:lnTo>
                <a:lnTo>
                  <a:pt x="0" y="0"/>
                </a:lnTo>
                <a:close/>
              </a:path>
            </a:pathLst>
          </a:custGeom>
          <a:blipFill>
            <a:blip r:embed="rId18"/>
            <a:stretch>
              <a:fillRect b="-296744"/>
            </a:stretch>
          </a:blipFill>
        </p:spPr>
        <p:txBody>
          <a:bodyPr/>
          <a:lstStyle/>
          <a:p>
            <a:endParaRPr lang="en-US"/>
          </a:p>
        </p:txBody>
      </p:sp>
      <p:sp>
        <p:nvSpPr>
          <p:cNvPr id="125" name="Freeform 125"/>
          <p:cNvSpPr/>
          <p:nvPr/>
        </p:nvSpPr>
        <p:spPr>
          <a:xfrm>
            <a:off x="9969371" y="7370108"/>
            <a:ext cx="1998240" cy="303750"/>
          </a:xfrm>
          <a:custGeom>
            <a:avLst/>
            <a:gdLst/>
            <a:ahLst/>
            <a:cxnLst/>
            <a:rect l="l" t="t" r="r" b="b"/>
            <a:pathLst>
              <a:path w="1998240" h="303750">
                <a:moveTo>
                  <a:pt x="0" y="0"/>
                </a:moveTo>
                <a:lnTo>
                  <a:pt x="1998240" y="0"/>
                </a:lnTo>
                <a:lnTo>
                  <a:pt x="1998240" y="303750"/>
                </a:lnTo>
                <a:lnTo>
                  <a:pt x="0" y="303750"/>
                </a:lnTo>
                <a:lnTo>
                  <a:pt x="0" y="0"/>
                </a:lnTo>
                <a:close/>
              </a:path>
            </a:pathLst>
          </a:custGeom>
          <a:blipFill>
            <a:blip r:embed="rId18"/>
            <a:stretch>
              <a:fillRect t="-288607" b="-188607"/>
            </a:stretch>
          </a:blipFill>
        </p:spPr>
        <p:txBody>
          <a:bodyPr/>
          <a:lstStyle/>
          <a:p>
            <a:endParaRPr lang="en-US"/>
          </a:p>
        </p:txBody>
      </p:sp>
      <p:sp>
        <p:nvSpPr>
          <p:cNvPr id="126" name="Freeform 126"/>
          <p:cNvSpPr/>
          <p:nvPr/>
        </p:nvSpPr>
        <p:spPr>
          <a:xfrm>
            <a:off x="9969371" y="7655950"/>
            <a:ext cx="1998240" cy="305314"/>
          </a:xfrm>
          <a:custGeom>
            <a:avLst/>
            <a:gdLst/>
            <a:ahLst/>
            <a:cxnLst/>
            <a:rect l="l" t="t" r="r" b="b"/>
            <a:pathLst>
              <a:path w="1998240" h="305314">
                <a:moveTo>
                  <a:pt x="0" y="0"/>
                </a:moveTo>
                <a:lnTo>
                  <a:pt x="1998240" y="0"/>
                </a:lnTo>
                <a:lnTo>
                  <a:pt x="1998240" y="305313"/>
                </a:lnTo>
                <a:lnTo>
                  <a:pt x="0" y="305313"/>
                </a:lnTo>
                <a:lnTo>
                  <a:pt x="0" y="0"/>
                </a:lnTo>
                <a:close/>
              </a:path>
            </a:pathLst>
          </a:custGeom>
          <a:blipFill>
            <a:blip r:embed="rId18"/>
            <a:stretch>
              <a:fillRect t="-474260"/>
            </a:stretch>
          </a:blipFill>
        </p:spPr>
        <p:txBody>
          <a:bodyPr/>
          <a:lstStyle/>
          <a:p>
            <a:endParaRPr lang="en-US"/>
          </a:p>
        </p:txBody>
      </p:sp>
      <p:sp>
        <p:nvSpPr>
          <p:cNvPr id="127" name="Freeform 127"/>
          <p:cNvSpPr/>
          <p:nvPr/>
        </p:nvSpPr>
        <p:spPr>
          <a:xfrm>
            <a:off x="15702647" y="2803610"/>
            <a:ext cx="1920039" cy="1126843"/>
          </a:xfrm>
          <a:custGeom>
            <a:avLst/>
            <a:gdLst/>
            <a:ahLst/>
            <a:cxnLst/>
            <a:rect l="l" t="t" r="r" b="b"/>
            <a:pathLst>
              <a:path w="1920039" h="1126843">
                <a:moveTo>
                  <a:pt x="0" y="0"/>
                </a:moveTo>
                <a:lnTo>
                  <a:pt x="1920039" y="0"/>
                </a:lnTo>
                <a:lnTo>
                  <a:pt x="1920039" y="1126843"/>
                </a:lnTo>
                <a:lnTo>
                  <a:pt x="0" y="1126843"/>
                </a:lnTo>
                <a:lnTo>
                  <a:pt x="0" y="0"/>
                </a:lnTo>
                <a:close/>
              </a:path>
            </a:pathLst>
          </a:custGeom>
          <a:blipFill>
            <a:blip r:embed="rId21"/>
            <a:stretch>
              <a:fillRect/>
            </a:stretch>
          </a:blipFill>
        </p:spPr>
        <p:txBody>
          <a:bodyPr/>
          <a:lstStyle/>
          <a:p>
            <a:endParaRPr lang="en-US"/>
          </a:p>
        </p:txBody>
      </p:sp>
      <p:sp>
        <p:nvSpPr>
          <p:cNvPr id="128" name="Freeform 128"/>
          <p:cNvSpPr/>
          <p:nvPr/>
        </p:nvSpPr>
        <p:spPr>
          <a:xfrm>
            <a:off x="15685885" y="4094667"/>
            <a:ext cx="2046285" cy="731300"/>
          </a:xfrm>
          <a:custGeom>
            <a:avLst/>
            <a:gdLst/>
            <a:ahLst/>
            <a:cxnLst/>
            <a:rect l="l" t="t" r="r" b="b"/>
            <a:pathLst>
              <a:path w="2046285" h="731300">
                <a:moveTo>
                  <a:pt x="0" y="0"/>
                </a:moveTo>
                <a:lnTo>
                  <a:pt x="2046285" y="0"/>
                </a:lnTo>
                <a:lnTo>
                  <a:pt x="2046285" y="731300"/>
                </a:lnTo>
                <a:lnTo>
                  <a:pt x="0" y="731300"/>
                </a:lnTo>
                <a:lnTo>
                  <a:pt x="0" y="0"/>
                </a:lnTo>
                <a:close/>
              </a:path>
            </a:pathLst>
          </a:custGeom>
          <a:blipFill>
            <a:blip r:embed="rId23"/>
            <a:stretch>
              <a:fillRect l="-48516" t="-538192" r="-107141" b="-191222"/>
            </a:stretch>
          </a:blipFill>
        </p:spPr>
        <p:txBody>
          <a:bodyPr/>
          <a:lstStyle/>
          <a:p>
            <a:endParaRPr lang="en-US"/>
          </a:p>
        </p:txBody>
      </p:sp>
      <p:sp>
        <p:nvSpPr>
          <p:cNvPr id="129" name="Freeform 129"/>
          <p:cNvSpPr/>
          <p:nvPr/>
        </p:nvSpPr>
        <p:spPr>
          <a:xfrm>
            <a:off x="15116542" y="7252206"/>
            <a:ext cx="2894612" cy="329969"/>
          </a:xfrm>
          <a:custGeom>
            <a:avLst/>
            <a:gdLst/>
            <a:ahLst/>
            <a:cxnLst/>
            <a:rect l="l" t="t" r="r" b="b"/>
            <a:pathLst>
              <a:path w="2894612" h="329969">
                <a:moveTo>
                  <a:pt x="0" y="0"/>
                </a:moveTo>
                <a:lnTo>
                  <a:pt x="2894612" y="0"/>
                </a:lnTo>
                <a:lnTo>
                  <a:pt x="2894612" y="329970"/>
                </a:lnTo>
                <a:lnTo>
                  <a:pt x="0" y="329970"/>
                </a:lnTo>
                <a:lnTo>
                  <a:pt x="0" y="0"/>
                </a:lnTo>
                <a:close/>
              </a:path>
            </a:pathLst>
          </a:custGeom>
          <a:blipFill>
            <a:blip r:embed="rId22"/>
            <a:stretch>
              <a:fillRect b="-648940"/>
            </a:stretch>
          </a:blipFill>
        </p:spPr>
        <p:txBody>
          <a:bodyPr/>
          <a:lstStyle/>
          <a:p>
            <a:endParaRPr lang="en-US"/>
          </a:p>
        </p:txBody>
      </p:sp>
      <p:sp>
        <p:nvSpPr>
          <p:cNvPr id="130" name="Freeform 130"/>
          <p:cNvSpPr/>
          <p:nvPr/>
        </p:nvSpPr>
        <p:spPr>
          <a:xfrm>
            <a:off x="15116542" y="6781014"/>
            <a:ext cx="1573212" cy="505095"/>
          </a:xfrm>
          <a:custGeom>
            <a:avLst/>
            <a:gdLst/>
            <a:ahLst/>
            <a:cxnLst/>
            <a:rect l="l" t="t" r="r" b="b"/>
            <a:pathLst>
              <a:path w="1573212" h="505095">
                <a:moveTo>
                  <a:pt x="0" y="0"/>
                </a:moveTo>
                <a:lnTo>
                  <a:pt x="1573212" y="0"/>
                </a:lnTo>
                <a:lnTo>
                  <a:pt x="1573212" y="505095"/>
                </a:lnTo>
                <a:lnTo>
                  <a:pt x="0" y="505095"/>
                </a:lnTo>
                <a:lnTo>
                  <a:pt x="0" y="0"/>
                </a:lnTo>
                <a:close/>
              </a:path>
            </a:pathLst>
          </a:custGeom>
          <a:blipFill>
            <a:blip r:embed="rId22"/>
            <a:stretch>
              <a:fillRect t="-113471" r="-83993" b="-275798"/>
            </a:stretch>
          </a:blipFill>
        </p:spPr>
        <p:txBody>
          <a:bodyPr/>
          <a:lstStyle/>
          <a:p>
            <a:endParaRPr lang="en-US"/>
          </a:p>
        </p:txBody>
      </p:sp>
      <p:sp>
        <p:nvSpPr>
          <p:cNvPr id="131" name="Freeform 131"/>
          <p:cNvSpPr/>
          <p:nvPr/>
        </p:nvSpPr>
        <p:spPr>
          <a:xfrm>
            <a:off x="15136443" y="7582176"/>
            <a:ext cx="1533411" cy="318562"/>
          </a:xfrm>
          <a:custGeom>
            <a:avLst/>
            <a:gdLst/>
            <a:ahLst/>
            <a:cxnLst/>
            <a:rect l="l" t="t" r="r" b="b"/>
            <a:pathLst>
              <a:path w="1533411" h="318562">
                <a:moveTo>
                  <a:pt x="0" y="0"/>
                </a:moveTo>
                <a:lnTo>
                  <a:pt x="1533410" y="0"/>
                </a:lnTo>
                <a:lnTo>
                  <a:pt x="1533410" y="318561"/>
                </a:lnTo>
                <a:lnTo>
                  <a:pt x="0" y="318561"/>
                </a:lnTo>
                <a:lnTo>
                  <a:pt x="0" y="0"/>
                </a:lnTo>
                <a:close/>
              </a:path>
            </a:pathLst>
          </a:custGeom>
          <a:blipFill>
            <a:blip r:embed="rId22"/>
            <a:stretch>
              <a:fillRect t="-495846" r="-88769" b="-179914"/>
            </a:stretch>
          </a:blipFill>
        </p:spPr>
        <p:txBody>
          <a:bodyPr/>
          <a:lstStyle/>
          <a:p>
            <a:endParaRPr lang="en-US"/>
          </a:p>
        </p:txBody>
      </p:sp>
      <p:sp>
        <p:nvSpPr>
          <p:cNvPr id="132" name="Freeform 132"/>
          <p:cNvSpPr/>
          <p:nvPr/>
        </p:nvSpPr>
        <p:spPr>
          <a:xfrm>
            <a:off x="15148046" y="7878243"/>
            <a:ext cx="1748337" cy="327280"/>
          </a:xfrm>
          <a:custGeom>
            <a:avLst/>
            <a:gdLst/>
            <a:ahLst/>
            <a:cxnLst/>
            <a:rect l="l" t="t" r="r" b="b"/>
            <a:pathLst>
              <a:path w="1748337" h="327280">
                <a:moveTo>
                  <a:pt x="0" y="0"/>
                </a:moveTo>
                <a:lnTo>
                  <a:pt x="1748337" y="0"/>
                </a:lnTo>
                <a:lnTo>
                  <a:pt x="1748337" y="327280"/>
                </a:lnTo>
                <a:lnTo>
                  <a:pt x="0" y="327280"/>
                </a:lnTo>
                <a:lnTo>
                  <a:pt x="0" y="0"/>
                </a:lnTo>
                <a:close/>
              </a:path>
            </a:pathLst>
          </a:custGeom>
          <a:blipFill>
            <a:blip r:embed="rId22"/>
            <a:stretch>
              <a:fillRect t="-655095" r="-65563"/>
            </a:stretch>
          </a:blipFill>
        </p:spPr>
        <p:txBody>
          <a:bodyPr/>
          <a:lstStyle/>
          <a:p>
            <a:endParaRPr lang="en-US"/>
          </a:p>
        </p:txBody>
      </p:sp>
      <p:grpSp>
        <p:nvGrpSpPr>
          <p:cNvPr id="133" name="Group 133"/>
          <p:cNvGrpSpPr/>
          <p:nvPr/>
        </p:nvGrpSpPr>
        <p:grpSpPr>
          <a:xfrm>
            <a:off x="865347" y="254134"/>
            <a:ext cx="10709052" cy="1607982"/>
            <a:chOff x="0" y="0"/>
            <a:chExt cx="30078528" cy="4516342"/>
          </a:xfrm>
        </p:grpSpPr>
        <p:sp>
          <p:nvSpPr>
            <p:cNvPr id="134" name="Freeform 134"/>
            <p:cNvSpPr/>
            <p:nvPr/>
          </p:nvSpPr>
          <p:spPr>
            <a:xfrm>
              <a:off x="0" y="0"/>
              <a:ext cx="30078527" cy="4516342"/>
            </a:xfrm>
            <a:custGeom>
              <a:avLst/>
              <a:gdLst/>
              <a:ahLst/>
              <a:cxnLst/>
              <a:rect l="l" t="t" r="r" b="b"/>
              <a:pathLst>
                <a:path w="30078527" h="4516342">
                  <a:moveTo>
                    <a:pt x="0" y="0"/>
                  </a:moveTo>
                  <a:lnTo>
                    <a:pt x="30078527" y="0"/>
                  </a:lnTo>
                  <a:lnTo>
                    <a:pt x="30078527" y="4516342"/>
                  </a:lnTo>
                  <a:lnTo>
                    <a:pt x="0" y="4516342"/>
                  </a:lnTo>
                  <a:close/>
                </a:path>
              </a:pathLst>
            </a:custGeom>
            <a:solidFill>
              <a:srgbClr val="000000">
                <a:alpha val="0"/>
              </a:srgbClr>
            </a:solidFill>
          </p:spPr>
          <p:txBody>
            <a:bodyPr/>
            <a:lstStyle/>
            <a:p>
              <a:endParaRPr lang="en-US"/>
            </a:p>
          </p:txBody>
        </p:sp>
        <p:sp>
          <p:nvSpPr>
            <p:cNvPr id="135" name="TextBox 135"/>
            <p:cNvSpPr txBox="1"/>
            <p:nvPr/>
          </p:nvSpPr>
          <p:spPr>
            <a:xfrm>
              <a:off x="0" y="47625"/>
              <a:ext cx="30078528"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Method: Biomechanical Evaluation</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Freeform 11"/>
          <p:cNvSpPr/>
          <p:nvPr/>
        </p:nvSpPr>
        <p:spPr>
          <a:xfrm>
            <a:off x="152766" y="2953373"/>
            <a:ext cx="17976614" cy="6089578"/>
          </a:xfrm>
          <a:custGeom>
            <a:avLst/>
            <a:gdLst/>
            <a:ahLst/>
            <a:cxnLst/>
            <a:rect l="l" t="t" r="r" b="b"/>
            <a:pathLst>
              <a:path w="17976614" h="6089578">
                <a:moveTo>
                  <a:pt x="0" y="0"/>
                </a:moveTo>
                <a:lnTo>
                  <a:pt x="17976615" y="0"/>
                </a:lnTo>
                <a:lnTo>
                  <a:pt x="17976615" y="6089578"/>
                </a:lnTo>
                <a:lnTo>
                  <a:pt x="0" y="6089578"/>
                </a:lnTo>
                <a:lnTo>
                  <a:pt x="0" y="0"/>
                </a:lnTo>
                <a:close/>
              </a:path>
            </a:pathLst>
          </a:custGeom>
          <a:blipFill>
            <a:blip r:embed="rId9"/>
            <a:stretch>
              <a:fillRect/>
            </a:stretch>
          </a:blipFill>
        </p:spPr>
        <p:txBody>
          <a:bodyPr/>
          <a:lstStyle/>
          <a:p>
            <a:endParaRPr lang="en-US"/>
          </a:p>
        </p:txBody>
      </p:sp>
      <p:sp>
        <p:nvSpPr>
          <p:cNvPr id="12" name="TextBox 12"/>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grpSp>
        <p:nvGrpSpPr>
          <p:cNvPr id="13" name="Group 13"/>
          <p:cNvGrpSpPr/>
          <p:nvPr/>
        </p:nvGrpSpPr>
        <p:grpSpPr>
          <a:xfrm>
            <a:off x="865347" y="254134"/>
            <a:ext cx="10709052" cy="1607982"/>
            <a:chOff x="0" y="0"/>
            <a:chExt cx="30078528" cy="4516342"/>
          </a:xfrm>
        </p:grpSpPr>
        <p:sp>
          <p:nvSpPr>
            <p:cNvPr id="14" name="Freeform 14"/>
            <p:cNvSpPr/>
            <p:nvPr/>
          </p:nvSpPr>
          <p:spPr>
            <a:xfrm>
              <a:off x="0" y="0"/>
              <a:ext cx="30078527" cy="4516342"/>
            </a:xfrm>
            <a:custGeom>
              <a:avLst/>
              <a:gdLst/>
              <a:ahLst/>
              <a:cxnLst/>
              <a:rect l="l" t="t" r="r" b="b"/>
              <a:pathLst>
                <a:path w="30078527" h="4516342">
                  <a:moveTo>
                    <a:pt x="0" y="0"/>
                  </a:moveTo>
                  <a:lnTo>
                    <a:pt x="30078527" y="0"/>
                  </a:lnTo>
                  <a:lnTo>
                    <a:pt x="30078527" y="4516342"/>
                  </a:lnTo>
                  <a:lnTo>
                    <a:pt x="0" y="4516342"/>
                  </a:lnTo>
                  <a:close/>
                </a:path>
              </a:pathLst>
            </a:custGeom>
            <a:solidFill>
              <a:srgbClr val="000000">
                <a:alpha val="0"/>
              </a:srgbClr>
            </a:solidFill>
          </p:spPr>
          <p:txBody>
            <a:bodyPr/>
            <a:lstStyle/>
            <a:p>
              <a:endParaRPr lang="en-US"/>
            </a:p>
          </p:txBody>
        </p:sp>
        <p:sp>
          <p:nvSpPr>
            <p:cNvPr id="15" name="TextBox 15"/>
            <p:cNvSpPr txBox="1"/>
            <p:nvPr/>
          </p:nvSpPr>
          <p:spPr>
            <a:xfrm>
              <a:off x="0" y="47625"/>
              <a:ext cx="30078528"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Method: Biomechanical Evaluation</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5">
              <a:extLst>
                <a:ext uri="{96DAC541-7B7A-43D3-8B79-37D633B846F1}">
                  <asvg:svgBlip xmlns:asvg="http://schemas.microsoft.com/office/drawing/2016/SVG/main" r:embed="rId6"/>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7">
              <a:extLst>
                <a:ext uri="{96DAC541-7B7A-43D3-8B79-37D633B846F1}">
                  <asvg:svgBlip xmlns:asvg="http://schemas.microsoft.com/office/drawing/2016/SVG/main" r:embed="rId8"/>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9">
              <a:extLst>
                <a:ext uri="{96DAC541-7B7A-43D3-8B79-37D633B846F1}">
                  <asvg:svgBlip xmlns:asvg="http://schemas.microsoft.com/office/drawing/2016/SVG/main" r:embed="rId10"/>
                </a:ext>
              </a:extLst>
            </a:blip>
            <a:stretch>
              <a:fillRect b="-365"/>
            </a:stretch>
          </a:blipFill>
        </p:spPr>
        <p:txBody>
          <a:bodyPr/>
          <a:lstStyle/>
          <a:p>
            <a:endParaRPr lang="en-US"/>
          </a:p>
        </p:txBody>
      </p:sp>
      <p:sp>
        <p:nvSpPr>
          <p:cNvPr id="11" name="TextBox 11"/>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grpSp>
        <p:nvGrpSpPr>
          <p:cNvPr id="12" name="Group 12"/>
          <p:cNvGrpSpPr/>
          <p:nvPr/>
        </p:nvGrpSpPr>
        <p:grpSpPr>
          <a:xfrm>
            <a:off x="865347" y="224489"/>
            <a:ext cx="12089052" cy="1667268"/>
            <a:chOff x="0" y="0"/>
            <a:chExt cx="33954532" cy="4682859"/>
          </a:xfrm>
        </p:grpSpPr>
        <p:sp>
          <p:nvSpPr>
            <p:cNvPr id="13" name="Freeform 13"/>
            <p:cNvSpPr/>
            <p:nvPr/>
          </p:nvSpPr>
          <p:spPr>
            <a:xfrm>
              <a:off x="0" y="0"/>
              <a:ext cx="33954532" cy="4682859"/>
            </a:xfrm>
            <a:custGeom>
              <a:avLst/>
              <a:gdLst/>
              <a:ahLst/>
              <a:cxnLst/>
              <a:rect l="l" t="t" r="r" b="b"/>
              <a:pathLst>
                <a:path w="33954532" h="4682859">
                  <a:moveTo>
                    <a:pt x="0" y="0"/>
                  </a:moveTo>
                  <a:lnTo>
                    <a:pt x="33954532" y="0"/>
                  </a:lnTo>
                  <a:lnTo>
                    <a:pt x="33954532" y="4682859"/>
                  </a:lnTo>
                  <a:lnTo>
                    <a:pt x="0" y="4682859"/>
                  </a:lnTo>
                  <a:close/>
                </a:path>
              </a:pathLst>
            </a:custGeom>
            <a:solidFill>
              <a:srgbClr val="000000">
                <a:alpha val="0"/>
              </a:srgbClr>
            </a:solidFill>
          </p:spPr>
          <p:txBody>
            <a:bodyPr/>
            <a:lstStyle/>
            <a:p>
              <a:endParaRPr lang="en-US"/>
            </a:p>
          </p:txBody>
        </p:sp>
        <p:sp>
          <p:nvSpPr>
            <p:cNvPr id="14" name="TextBox 14"/>
            <p:cNvSpPr txBox="1"/>
            <p:nvPr/>
          </p:nvSpPr>
          <p:spPr>
            <a:xfrm>
              <a:off x="0" y="47624"/>
              <a:ext cx="33954532" cy="4635235"/>
            </a:xfrm>
            <a:prstGeom prst="rect">
              <a:avLst/>
            </a:prstGeom>
          </p:spPr>
          <p:txBody>
            <a:bodyPr lIns="0" tIns="0" rIns="0" bIns="0" rtlCol="0" anchor="ctr"/>
            <a:lstStyle/>
            <a:p>
              <a:pPr algn="just">
                <a:lnSpc>
                  <a:spcPts val="5615"/>
                </a:lnSpc>
              </a:pPr>
              <a:r>
                <a:rPr lang="en-US" sz="5199" b="1" dirty="0">
                  <a:solidFill>
                    <a:srgbClr val="FFFFFF"/>
                  </a:solidFill>
                  <a:latin typeface="Trebuchet MS Bold"/>
                  <a:ea typeface="Trebuchet MS Bold"/>
                  <a:cs typeface="Trebuchet MS Bold"/>
                  <a:sym typeface="Trebuchet MS Bold"/>
                </a:rPr>
                <a:t>Simplified Example of Angular Time-Series data </a:t>
              </a:r>
            </a:p>
          </p:txBody>
        </p:sp>
      </p:grpSp>
      <p:grpSp>
        <p:nvGrpSpPr>
          <p:cNvPr id="15" name="Group 15"/>
          <p:cNvGrpSpPr/>
          <p:nvPr/>
        </p:nvGrpSpPr>
        <p:grpSpPr>
          <a:xfrm>
            <a:off x="326426" y="2363502"/>
            <a:ext cx="17356787" cy="7355647"/>
            <a:chOff x="0" y="0"/>
            <a:chExt cx="23142382" cy="9807530"/>
          </a:xfrm>
        </p:grpSpPr>
        <p:pic>
          <p:nvPicPr>
            <p:cNvPr id="16" name="Picture 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rcRect t="26514"/>
            <a:stretch>
              <a:fillRect/>
            </a:stretch>
          </p:blipFill>
          <p:spPr>
            <a:xfrm>
              <a:off x="10532213" y="0"/>
              <a:ext cx="12610169" cy="9807530"/>
            </a:xfrm>
            <a:prstGeom prst="rect">
              <a:avLst/>
            </a:prstGeom>
          </p:spPr>
        </p:pic>
        <p:pic>
          <p:nvPicPr>
            <p:cNvPr id="17" name="Picture 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rcRect l="11912" r="12256" b="73142"/>
            <a:stretch>
              <a:fillRect/>
            </a:stretch>
          </p:blipFill>
          <p:spPr>
            <a:xfrm>
              <a:off x="0" y="2704322"/>
              <a:ext cx="10186716" cy="3818416"/>
            </a:xfrm>
            <a:prstGeom prst="rect">
              <a:avLst/>
            </a:prstGeom>
          </p:spPr>
        </p:pic>
      </p:grpSp>
    </p:spTree>
  </p:cSld>
  <p:clrMapOvr>
    <a:masterClrMapping/>
  </p:clrMapOvr>
  <p:timing>
    <p:tnLst>
      <p:par>
        <p:cTn id="1" dur="indefinite" restart="never" nodeType="tmRoot">
          <p:childTnLst>
            <p:video>
              <p:cMediaNode vol="100000">
                <p:cTn id="2" fill="hold" display="0">
                  <p:stCondLst>
                    <p:cond delay="indefinite"/>
                  </p:stCondLst>
                </p:cTn>
                <p:tgtEl>
                  <p:spTgt spid="16"/>
                </p:tgtEl>
              </p:cMediaNode>
            </p:video>
            <p:video>
              <p:cMediaNode vol="100000">
                <p:cTn id="3" fill="hold" display="0">
                  <p:stCondLst>
                    <p:cond delay="indefinite"/>
                  </p:stCondLst>
                </p:cTn>
                <p:tgtEl>
                  <p:spTgt spid="1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grpSp>
        <p:nvGrpSpPr>
          <p:cNvPr id="11" name="Group 11"/>
          <p:cNvGrpSpPr/>
          <p:nvPr/>
        </p:nvGrpSpPr>
        <p:grpSpPr>
          <a:xfrm>
            <a:off x="865347" y="283777"/>
            <a:ext cx="11799073" cy="1607982"/>
            <a:chOff x="0" y="0"/>
            <a:chExt cx="33140069" cy="4516342"/>
          </a:xfrm>
        </p:grpSpPr>
        <p:sp>
          <p:nvSpPr>
            <p:cNvPr id="12" name="Freeform 12"/>
            <p:cNvSpPr/>
            <p:nvPr/>
          </p:nvSpPr>
          <p:spPr>
            <a:xfrm>
              <a:off x="0" y="0"/>
              <a:ext cx="33140070" cy="4516342"/>
            </a:xfrm>
            <a:custGeom>
              <a:avLst/>
              <a:gdLst/>
              <a:ahLst/>
              <a:cxnLst/>
              <a:rect l="l" t="t" r="r" b="b"/>
              <a:pathLst>
                <a:path w="33140070" h="4516342">
                  <a:moveTo>
                    <a:pt x="0" y="0"/>
                  </a:moveTo>
                  <a:lnTo>
                    <a:pt x="33140070" y="0"/>
                  </a:lnTo>
                  <a:lnTo>
                    <a:pt x="33140070" y="4516342"/>
                  </a:lnTo>
                  <a:lnTo>
                    <a:pt x="0" y="4516342"/>
                  </a:lnTo>
                  <a:close/>
                </a:path>
              </a:pathLst>
            </a:custGeom>
            <a:solidFill>
              <a:srgbClr val="000000">
                <a:alpha val="0"/>
              </a:srgbClr>
            </a:solidFill>
          </p:spPr>
          <p:txBody>
            <a:bodyPr/>
            <a:lstStyle/>
            <a:p>
              <a:endParaRPr lang="en-US"/>
            </a:p>
          </p:txBody>
        </p:sp>
        <p:sp>
          <p:nvSpPr>
            <p:cNvPr id="13" name="TextBox 13"/>
            <p:cNvSpPr txBox="1"/>
            <p:nvPr/>
          </p:nvSpPr>
          <p:spPr>
            <a:xfrm>
              <a:off x="0" y="47625"/>
              <a:ext cx="33140069"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Results: Preliminary Model Evaluation</a:t>
              </a:r>
            </a:p>
          </p:txBody>
        </p:sp>
      </p:grpSp>
      <p:sp>
        <p:nvSpPr>
          <p:cNvPr id="14" name="Freeform 14"/>
          <p:cNvSpPr/>
          <p:nvPr/>
        </p:nvSpPr>
        <p:spPr>
          <a:xfrm>
            <a:off x="1924902" y="5099140"/>
            <a:ext cx="14438197" cy="4549200"/>
          </a:xfrm>
          <a:custGeom>
            <a:avLst/>
            <a:gdLst/>
            <a:ahLst/>
            <a:cxnLst/>
            <a:rect l="l" t="t" r="r" b="b"/>
            <a:pathLst>
              <a:path w="14438197" h="4549200">
                <a:moveTo>
                  <a:pt x="0" y="0"/>
                </a:moveTo>
                <a:lnTo>
                  <a:pt x="14438196" y="0"/>
                </a:lnTo>
                <a:lnTo>
                  <a:pt x="14438196" y="4549199"/>
                </a:lnTo>
                <a:lnTo>
                  <a:pt x="0" y="4549199"/>
                </a:lnTo>
                <a:lnTo>
                  <a:pt x="0" y="0"/>
                </a:lnTo>
                <a:close/>
              </a:path>
            </a:pathLst>
          </a:custGeom>
          <a:blipFill>
            <a:blip r:embed="rId9"/>
            <a:stretch>
              <a:fillRect r="-15098"/>
            </a:stretch>
          </a:blipFill>
        </p:spPr>
        <p:txBody>
          <a:bodyPr/>
          <a:lstStyle/>
          <a:p>
            <a:endParaRPr lang="en-US"/>
          </a:p>
        </p:txBody>
      </p:sp>
      <p:sp>
        <p:nvSpPr>
          <p:cNvPr id="15" name="TextBox 15"/>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16" name="TextBox 16"/>
          <p:cNvSpPr txBox="1"/>
          <p:nvPr/>
        </p:nvSpPr>
        <p:spPr>
          <a:xfrm>
            <a:off x="1356562" y="2533375"/>
            <a:ext cx="15530652" cy="1643905"/>
          </a:xfrm>
          <a:prstGeom prst="rect">
            <a:avLst/>
          </a:prstGeom>
        </p:spPr>
        <p:txBody>
          <a:bodyPr lIns="0" tIns="0" rIns="0" bIns="0" rtlCol="0" anchor="t">
            <a:spAutoFit/>
          </a:bodyPr>
          <a:lstStyle/>
          <a:p>
            <a:pPr marL="681024" lvl="1" indent="-340512" algn="l">
              <a:lnSpc>
                <a:spcPts val="4416"/>
              </a:lnSpc>
              <a:buFont typeface="Arial"/>
              <a:buChar char="•"/>
            </a:pPr>
            <a:r>
              <a:rPr lang="en-US" sz="3154">
                <a:solidFill>
                  <a:srgbClr val="372F36"/>
                </a:solidFill>
                <a:latin typeface="Trebuchet MS"/>
                <a:ea typeface="Trebuchet MS"/>
                <a:cs typeface="Trebuchet MS"/>
                <a:sym typeface="Trebuchet MS"/>
              </a:rPr>
              <a:t>All models fine-tuned </a:t>
            </a:r>
            <a:r>
              <a:rPr lang="en-US" sz="3154" b="1" u="sng">
                <a:solidFill>
                  <a:srgbClr val="372F36"/>
                </a:solidFill>
                <a:latin typeface="Trebuchet MS Bold"/>
                <a:ea typeface="Trebuchet MS Bold"/>
                <a:cs typeface="Trebuchet MS Bold"/>
                <a:sym typeface="Trebuchet MS Bold"/>
              </a:rPr>
              <a:t>successfully</a:t>
            </a:r>
            <a:r>
              <a:rPr lang="en-US" sz="3154">
                <a:solidFill>
                  <a:srgbClr val="372F36"/>
                </a:solidFill>
                <a:latin typeface="Trebuchet MS"/>
                <a:ea typeface="Trebuchet MS"/>
                <a:cs typeface="Trebuchet MS"/>
                <a:sym typeface="Trebuchet MS"/>
              </a:rPr>
              <a:t> across keypoint densities</a:t>
            </a:r>
          </a:p>
          <a:p>
            <a:pPr marL="681024" lvl="1" indent="-340512" algn="l">
              <a:lnSpc>
                <a:spcPts val="4416"/>
              </a:lnSpc>
              <a:buFont typeface="Arial"/>
              <a:buChar char="•"/>
            </a:pPr>
            <a:r>
              <a:rPr lang="en-US" sz="3154" b="1" u="sng">
                <a:solidFill>
                  <a:srgbClr val="372F36"/>
                </a:solidFill>
                <a:latin typeface="Trebuchet MS Bold"/>
                <a:ea typeface="Trebuchet MS Bold"/>
                <a:cs typeface="Trebuchet MS Bold"/>
                <a:sym typeface="Trebuchet MS Bold"/>
              </a:rPr>
              <a:t>HRNet-w48</a:t>
            </a:r>
            <a:r>
              <a:rPr lang="en-US" sz="3154">
                <a:solidFill>
                  <a:srgbClr val="372F36"/>
                </a:solidFill>
                <a:latin typeface="Trebuchet MS"/>
                <a:ea typeface="Trebuchet MS"/>
                <a:cs typeface="Trebuchet MS"/>
                <a:sym typeface="Trebuchet MS"/>
              </a:rPr>
              <a:t>: 23.24mm average error (best performance, slowest inference)</a:t>
            </a:r>
          </a:p>
          <a:p>
            <a:pPr marL="681024" lvl="1" indent="-340512" algn="l">
              <a:lnSpc>
                <a:spcPts val="4416"/>
              </a:lnSpc>
              <a:buFont typeface="Arial"/>
              <a:buChar char="•"/>
            </a:pPr>
            <a:r>
              <a:rPr lang="en-US" sz="3154" b="1" u="sng">
                <a:solidFill>
                  <a:srgbClr val="372F36"/>
                </a:solidFill>
                <a:latin typeface="Trebuchet MS Bold"/>
                <a:ea typeface="Trebuchet MS Bold"/>
                <a:cs typeface="Trebuchet MS Bold"/>
                <a:sym typeface="Trebuchet MS Bold"/>
              </a:rPr>
              <a:t>ViTPose variants</a:t>
            </a:r>
            <a:r>
              <a:rPr lang="en-US" sz="3154">
                <a:solidFill>
                  <a:srgbClr val="372F36"/>
                </a:solidFill>
                <a:latin typeface="Trebuchet MS"/>
                <a:ea typeface="Trebuchet MS"/>
                <a:cs typeface="Trebuchet MS"/>
                <a:sym typeface="Trebuchet MS"/>
              </a:rPr>
              <a:t>: 35mm (~50% higher error, faster inference)</a:t>
            </a:r>
          </a:p>
        </p:txBody>
      </p:sp>
      <p:sp>
        <p:nvSpPr>
          <p:cNvPr id="17" name="TextBox 17"/>
          <p:cNvSpPr txBox="1"/>
          <p:nvPr/>
        </p:nvSpPr>
        <p:spPr>
          <a:xfrm>
            <a:off x="8211181" y="4560819"/>
            <a:ext cx="1999619" cy="538320"/>
          </a:xfrm>
          <a:prstGeom prst="rect">
            <a:avLst/>
          </a:prstGeom>
        </p:spPr>
        <p:txBody>
          <a:bodyPr wrap="square" lIns="0" tIns="0" rIns="0" bIns="0" rtlCol="0" anchor="t">
            <a:spAutoFit/>
          </a:bodyPr>
          <a:lstStyle/>
          <a:p>
            <a:pPr algn="ctr">
              <a:lnSpc>
                <a:spcPts val="4496"/>
              </a:lnSpc>
            </a:pPr>
            <a:r>
              <a:rPr lang="en-US" sz="3212" dirty="0">
                <a:solidFill>
                  <a:srgbClr val="000000"/>
                </a:solidFill>
                <a:latin typeface="Trebuchet MS"/>
                <a:ea typeface="Trebuchet MS"/>
                <a:cs typeface="Trebuchet MS"/>
                <a:sym typeface="Trebuchet MS"/>
              </a:rPr>
              <a:t>3D Results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grpSp>
        <p:nvGrpSpPr>
          <p:cNvPr id="11" name="Group 11"/>
          <p:cNvGrpSpPr/>
          <p:nvPr/>
        </p:nvGrpSpPr>
        <p:grpSpPr>
          <a:xfrm>
            <a:off x="865347" y="313420"/>
            <a:ext cx="8225864" cy="1607982"/>
            <a:chOff x="0" y="0"/>
            <a:chExt cx="23103993" cy="4516342"/>
          </a:xfrm>
        </p:grpSpPr>
        <p:sp>
          <p:nvSpPr>
            <p:cNvPr id="12" name="Freeform 12"/>
            <p:cNvSpPr/>
            <p:nvPr/>
          </p:nvSpPr>
          <p:spPr>
            <a:xfrm>
              <a:off x="0" y="0"/>
              <a:ext cx="23103993" cy="4516342"/>
            </a:xfrm>
            <a:custGeom>
              <a:avLst/>
              <a:gdLst/>
              <a:ahLst/>
              <a:cxnLst/>
              <a:rect l="l" t="t" r="r" b="b"/>
              <a:pathLst>
                <a:path w="23103993" h="4516342">
                  <a:moveTo>
                    <a:pt x="0" y="0"/>
                  </a:moveTo>
                  <a:lnTo>
                    <a:pt x="23103993" y="0"/>
                  </a:lnTo>
                  <a:lnTo>
                    <a:pt x="23103993" y="4516342"/>
                  </a:lnTo>
                  <a:lnTo>
                    <a:pt x="0" y="4516342"/>
                  </a:lnTo>
                  <a:close/>
                </a:path>
              </a:pathLst>
            </a:custGeom>
            <a:solidFill>
              <a:srgbClr val="000000">
                <a:alpha val="0"/>
              </a:srgbClr>
            </a:solidFill>
          </p:spPr>
          <p:txBody>
            <a:bodyPr/>
            <a:lstStyle/>
            <a:p>
              <a:endParaRPr lang="en-US"/>
            </a:p>
          </p:txBody>
        </p:sp>
        <p:sp>
          <p:nvSpPr>
            <p:cNvPr id="13" name="TextBox 13"/>
            <p:cNvSpPr txBox="1"/>
            <p:nvPr/>
          </p:nvSpPr>
          <p:spPr>
            <a:xfrm>
              <a:off x="0" y="47625"/>
              <a:ext cx="23103993"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Results: 3D Performance</a:t>
              </a:r>
            </a:p>
          </p:txBody>
        </p:sp>
      </p:grpSp>
      <p:sp>
        <p:nvSpPr>
          <p:cNvPr id="14" name="Freeform 14"/>
          <p:cNvSpPr/>
          <p:nvPr/>
        </p:nvSpPr>
        <p:spPr>
          <a:xfrm>
            <a:off x="128986" y="5572154"/>
            <a:ext cx="9273931" cy="3757259"/>
          </a:xfrm>
          <a:custGeom>
            <a:avLst/>
            <a:gdLst/>
            <a:ahLst/>
            <a:cxnLst/>
            <a:rect l="l" t="t" r="r" b="b"/>
            <a:pathLst>
              <a:path w="9273931" h="3757259">
                <a:moveTo>
                  <a:pt x="0" y="0"/>
                </a:moveTo>
                <a:lnTo>
                  <a:pt x="9273931" y="0"/>
                </a:lnTo>
                <a:lnTo>
                  <a:pt x="9273931" y="3757259"/>
                </a:lnTo>
                <a:lnTo>
                  <a:pt x="0" y="3757259"/>
                </a:lnTo>
                <a:lnTo>
                  <a:pt x="0" y="0"/>
                </a:lnTo>
                <a:close/>
              </a:path>
            </a:pathLst>
          </a:custGeom>
          <a:blipFill>
            <a:blip r:embed="rId9"/>
            <a:stretch>
              <a:fillRect t="-14774"/>
            </a:stretch>
          </a:blipFill>
        </p:spPr>
        <p:txBody>
          <a:bodyPr/>
          <a:lstStyle/>
          <a:p>
            <a:endParaRPr lang="en-US"/>
          </a:p>
        </p:txBody>
      </p:sp>
      <p:sp>
        <p:nvSpPr>
          <p:cNvPr id="15" name="Freeform 15"/>
          <p:cNvSpPr/>
          <p:nvPr/>
        </p:nvSpPr>
        <p:spPr>
          <a:xfrm>
            <a:off x="9402917" y="5507285"/>
            <a:ext cx="8756097" cy="3822128"/>
          </a:xfrm>
          <a:custGeom>
            <a:avLst/>
            <a:gdLst/>
            <a:ahLst/>
            <a:cxnLst/>
            <a:rect l="l" t="t" r="r" b="b"/>
            <a:pathLst>
              <a:path w="8756097" h="3822128">
                <a:moveTo>
                  <a:pt x="0" y="0"/>
                </a:moveTo>
                <a:lnTo>
                  <a:pt x="8756097" y="0"/>
                </a:lnTo>
                <a:lnTo>
                  <a:pt x="8756097" y="3822128"/>
                </a:lnTo>
                <a:lnTo>
                  <a:pt x="0" y="3822128"/>
                </a:lnTo>
                <a:lnTo>
                  <a:pt x="0" y="0"/>
                </a:lnTo>
                <a:close/>
              </a:path>
            </a:pathLst>
          </a:custGeom>
          <a:blipFill>
            <a:blip r:embed="rId10"/>
            <a:stretch>
              <a:fillRect t="-12826"/>
            </a:stretch>
          </a:blipFill>
        </p:spPr>
        <p:txBody>
          <a:bodyPr/>
          <a:lstStyle/>
          <a:p>
            <a:endParaRPr lang="en-US"/>
          </a:p>
        </p:txBody>
      </p:sp>
      <p:sp>
        <p:nvSpPr>
          <p:cNvPr id="16" name="TextBox 16"/>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17" name="TextBox 17"/>
          <p:cNvSpPr txBox="1"/>
          <p:nvPr/>
        </p:nvSpPr>
        <p:spPr>
          <a:xfrm>
            <a:off x="1028699" y="2945636"/>
            <a:ext cx="15305287" cy="1074944"/>
          </a:xfrm>
          <a:prstGeom prst="rect">
            <a:avLst/>
          </a:prstGeom>
        </p:spPr>
        <p:txBody>
          <a:bodyPr lIns="0" tIns="0" rIns="0" bIns="0" rtlCol="0" anchor="t">
            <a:spAutoFit/>
          </a:bodyPr>
          <a:lstStyle/>
          <a:p>
            <a:pPr marL="659435" lvl="1" indent="-329717" algn="l">
              <a:lnSpc>
                <a:spcPts val="4276"/>
              </a:lnSpc>
              <a:buFont typeface="Arial"/>
              <a:buChar char="•"/>
            </a:pPr>
            <a:r>
              <a:rPr lang="en-US" sz="3054" b="1" u="sng">
                <a:solidFill>
                  <a:srgbClr val="372F36"/>
                </a:solidFill>
                <a:latin typeface="Trebuchet MS Bold"/>
                <a:ea typeface="Trebuchet MS Bold"/>
                <a:cs typeface="Trebuchet MS Bold"/>
                <a:sym typeface="Trebuchet MS Bold"/>
              </a:rPr>
              <a:t>Push-ups &amp; Walk-up walks</a:t>
            </a:r>
            <a:r>
              <a:rPr lang="en-US" sz="3054">
                <a:solidFill>
                  <a:srgbClr val="372F36"/>
                </a:solidFill>
                <a:latin typeface="Trebuchet MS"/>
                <a:ea typeface="Trebuchet MS"/>
                <a:cs typeface="Trebuchet MS"/>
                <a:sym typeface="Trebuchet MS"/>
              </a:rPr>
              <a:t> perform slightly worse</a:t>
            </a:r>
          </a:p>
          <a:p>
            <a:pPr marL="659435" lvl="1" indent="-329717" algn="l">
              <a:lnSpc>
                <a:spcPts val="4276"/>
              </a:lnSpc>
              <a:buFont typeface="Arial"/>
              <a:buChar char="•"/>
            </a:pPr>
            <a:r>
              <a:rPr lang="en-US" sz="3054" b="1" u="sng">
                <a:solidFill>
                  <a:srgbClr val="372F36"/>
                </a:solidFill>
                <a:latin typeface="Trebuchet MS Bold"/>
                <a:ea typeface="Trebuchet MS Bold"/>
                <a:cs typeface="Trebuchet MS Bold"/>
                <a:sym typeface="Trebuchet MS Bold"/>
              </a:rPr>
              <a:t>Lower body keypoints</a:t>
            </a:r>
            <a:r>
              <a:rPr lang="en-US" sz="3054">
                <a:solidFill>
                  <a:srgbClr val="372F36"/>
                </a:solidFill>
                <a:latin typeface="Trebuchet MS"/>
                <a:ea typeface="Trebuchet MS"/>
                <a:cs typeface="Trebuchet MS"/>
                <a:sym typeface="Trebuchet MS"/>
              </a:rPr>
              <a:t> are slightly more difficult to predict</a:t>
            </a:r>
          </a:p>
        </p:txBody>
      </p:sp>
      <p:sp>
        <p:nvSpPr>
          <p:cNvPr id="18" name="Freeform 18"/>
          <p:cNvSpPr/>
          <p:nvPr/>
        </p:nvSpPr>
        <p:spPr>
          <a:xfrm>
            <a:off x="7615243" y="4552589"/>
            <a:ext cx="3575348" cy="933073"/>
          </a:xfrm>
          <a:custGeom>
            <a:avLst/>
            <a:gdLst/>
            <a:ahLst/>
            <a:cxnLst/>
            <a:rect l="l" t="t" r="r" b="b"/>
            <a:pathLst>
              <a:path w="3575348" h="933073">
                <a:moveTo>
                  <a:pt x="0" y="0"/>
                </a:moveTo>
                <a:lnTo>
                  <a:pt x="3575348" y="0"/>
                </a:lnTo>
                <a:lnTo>
                  <a:pt x="3575348" y="933073"/>
                </a:lnTo>
                <a:lnTo>
                  <a:pt x="0" y="933073"/>
                </a:lnTo>
                <a:lnTo>
                  <a:pt x="0" y="0"/>
                </a:lnTo>
                <a:close/>
              </a:path>
            </a:pathLst>
          </a:custGeom>
          <a:blipFill>
            <a:blip r:embed="rId9"/>
            <a:stretch>
              <a:fillRect l="-158330" r="-138288" b="-606690"/>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TextBox 11"/>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grpSp>
        <p:nvGrpSpPr>
          <p:cNvPr id="12" name="Group 12"/>
          <p:cNvGrpSpPr/>
          <p:nvPr/>
        </p:nvGrpSpPr>
        <p:grpSpPr>
          <a:xfrm>
            <a:off x="865347" y="224489"/>
            <a:ext cx="11753655" cy="1667268"/>
            <a:chOff x="0" y="0"/>
            <a:chExt cx="33012505" cy="4682859"/>
          </a:xfrm>
        </p:grpSpPr>
        <p:sp>
          <p:nvSpPr>
            <p:cNvPr id="13" name="Freeform 13"/>
            <p:cNvSpPr/>
            <p:nvPr/>
          </p:nvSpPr>
          <p:spPr>
            <a:xfrm>
              <a:off x="0" y="0"/>
              <a:ext cx="33012506" cy="4682859"/>
            </a:xfrm>
            <a:custGeom>
              <a:avLst/>
              <a:gdLst/>
              <a:ahLst/>
              <a:cxnLst/>
              <a:rect l="l" t="t" r="r" b="b"/>
              <a:pathLst>
                <a:path w="33012506" h="4682859">
                  <a:moveTo>
                    <a:pt x="0" y="0"/>
                  </a:moveTo>
                  <a:lnTo>
                    <a:pt x="33012506" y="0"/>
                  </a:lnTo>
                  <a:lnTo>
                    <a:pt x="33012506" y="4682859"/>
                  </a:lnTo>
                  <a:lnTo>
                    <a:pt x="0" y="4682859"/>
                  </a:lnTo>
                  <a:close/>
                </a:path>
              </a:pathLst>
            </a:custGeom>
            <a:solidFill>
              <a:srgbClr val="000000">
                <a:alpha val="0"/>
              </a:srgbClr>
            </a:solidFill>
          </p:spPr>
          <p:txBody>
            <a:bodyPr/>
            <a:lstStyle/>
            <a:p>
              <a:endParaRPr lang="en-US"/>
            </a:p>
          </p:txBody>
        </p:sp>
        <p:sp>
          <p:nvSpPr>
            <p:cNvPr id="14" name="TextBox 14"/>
            <p:cNvSpPr txBox="1"/>
            <p:nvPr/>
          </p:nvSpPr>
          <p:spPr>
            <a:xfrm>
              <a:off x="0" y="47625"/>
              <a:ext cx="33012505" cy="4635234"/>
            </a:xfrm>
            <a:prstGeom prst="rect">
              <a:avLst/>
            </a:prstGeom>
          </p:spPr>
          <p:txBody>
            <a:bodyPr lIns="0" tIns="0" rIns="0" bIns="0" rtlCol="0" anchor="ctr"/>
            <a:lstStyle/>
            <a:p>
              <a:pPr algn="l">
                <a:lnSpc>
                  <a:spcPts val="5615"/>
                </a:lnSpc>
              </a:pPr>
              <a:r>
                <a:rPr lang="en-US" sz="5199" b="1">
                  <a:solidFill>
                    <a:srgbClr val="FFFFFF"/>
                  </a:solidFill>
                  <a:latin typeface="Trebuchet MS Bold"/>
                  <a:ea typeface="Trebuchet MS Bold"/>
                  <a:cs typeface="Trebuchet MS Bold"/>
                  <a:sym typeface="Trebuchet MS Bold"/>
                </a:rPr>
                <a:t>Results: Plane-Specific Biomechanical Performance</a:t>
              </a:r>
            </a:p>
          </p:txBody>
        </p:sp>
      </p:grpSp>
      <p:sp>
        <p:nvSpPr>
          <p:cNvPr id="15" name="TextBox 15"/>
          <p:cNvSpPr txBox="1"/>
          <p:nvPr/>
        </p:nvSpPr>
        <p:spPr>
          <a:xfrm>
            <a:off x="1028700" y="2791382"/>
            <a:ext cx="14725509" cy="2703719"/>
          </a:xfrm>
          <a:prstGeom prst="rect">
            <a:avLst/>
          </a:prstGeom>
        </p:spPr>
        <p:txBody>
          <a:bodyPr lIns="0" tIns="0" rIns="0" bIns="0" rtlCol="0" anchor="t">
            <a:spAutoFit/>
          </a:bodyPr>
          <a:lstStyle/>
          <a:p>
            <a:pPr marL="659435" lvl="1" indent="-329717" algn="l">
              <a:lnSpc>
                <a:spcPts val="4276"/>
              </a:lnSpc>
              <a:buFont typeface="Arial"/>
              <a:buChar char="•"/>
            </a:pPr>
            <a:r>
              <a:rPr lang="en-US" sz="3054">
                <a:solidFill>
                  <a:srgbClr val="372F36"/>
                </a:solidFill>
                <a:latin typeface="Trebuchet MS"/>
                <a:ea typeface="Trebuchet MS"/>
                <a:cs typeface="Trebuchet MS"/>
                <a:sym typeface="Trebuchet MS"/>
              </a:rPr>
              <a:t>Angular errors within </a:t>
            </a:r>
            <a:r>
              <a:rPr lang="en-US" sz="3054" u="none">
                <a:solidFill>
                  <a:srgbClr val="372F36"/>
                </a:solidFill>
                <a:latin typeface="Trebuchet MS"/>
                <a:ea typeface="Trebuchet MS"/>
                <a:cs typeface="Trebuchet MS"/>
                <a:sym typeface="Trebuchet MS"/>
              </a:rPr>
              <a:t>cl</a:t>
            </a:r>
            <a:r>
              <a:rPr lang="en-US" sz="3054">
                <a:solidFill>
                  <a:srgbClr val="372F36"/>
                </a:solidFill>
                <a:latin typeface="Trebuchet MS"/>
                <a:ea typeface="Trebuchet MS"/>
                <a:cs typeface="Trebuchet MS"/>
                <a:sym typeface="Trebuchet MS"/>
              </a:rPr>
              <a:t>inica</a:t>
            </a:r>
            <a:r>
              <a:rPr lang="en-US" sz="3054" u="none">
                <a:solidFill>
                  <a:srgbClr val="372F36"/>
                </a:solidFill>
                <a:latin typeface="Trebuchet MS"/>
                <a:ea typeface="Trebuchet MS"/>
                <a:cs typeface="Trebuchet MS"/>
                <a:sym typeface="Trebuchet MS"/>
              </a:rPr>
              <a:t>l</a:t>
            </a:r>
            <a:r>
              <a:rPr lang="en-US" sz="3054">
                <a:solidFill>
                  <a:srgbClr val="372F36"/>
                </a:solidFill>
                <a:latin typeface="Trebuchet MS"/>
                <a:ea typeface="Trebuchet MS"/>
                <a:cs typeface="Trebuchet MS"/>
                <a:sym typeface="Trebuchet MS"/>
              </a:rPr>
              <a:t> thresholds (&lt;6.5°)</a:t>
            </a:r>
          </a:p>
          <a:p>
            <a:pPr marL="659435" lvl="1" indent="-329717" algn="l">
              <a:lnSpc>
                <a:spcPts val="4276"/>
              </a:lnSpc>
              <a:buFont typeface="Arial"/>
              <a:buChar char="•"/>
            </a:pPr>
            <a:r>
              <a:rPr lang="en-US" sz="3054">
                <a:solidFill>
                  <a:srgbClr val="372F36"/>
                </a:solidFill>
                <a:latin typeface="Trebuchet MS"/>
                <a:ea typeface="Trebuchet MS"/>
                <a:cs typeface="Trebuchet MS"/>
                <a:sym typeface="Trebuchet MS"/>
              </a:rPr>
              <a:t>Sagittal: 4.93°</a:t>
            </a:r>
          </a:p>
          <a:p>
            <a:pPr marL="659435" lvl="1" indent="-329717" algn="l">
              <a:lnSpc>
                <a:spcPts val="4276"/>
              </a:lnSpc>
              <a:buFont typeface="Arial"/>
              <a:buChar char="•"/>
            </a:pPr>
            <a:r>
              <a:rPr lang="en-US" sz="3054">
                <a:solidFill>
                  <a:srgbClr val="372F36"/>
                </a:solidFill>
                <a:latin typeface="Trebuchet MS"/>
                <a:ea typeface="Trebuchet MS"/>
                <a:cs typeface="Trebuchet MS"/>
                <a:sym typeface="Trebuchet MS"/>
              </a:rPr>
              <a:t>Frontal: 3.58°</a:t>
            </a:r>
          </a:p>
          <a:p>
            <a:pPr marL="659435" lvl="1" indent="-329717" algn="l">
              <a:lnSpc>
                <a:spcPts val="4276"/>
              </a:lnSpc>
              <a:buFont typeface="Arial"/>
              <a:buChar char="•"/>
            </a:pPr>
            <a:r>
              <a:rPr lang="en-US" sz="3054">
                <a:solidFill>
                  <a:srgbClr val="372F36"/>
                </a:solidFill>
                <a:latin typeface="Trebuchet MS"/>
                <a:ea typeface="Trebuchet MS"/>
                <a:cs typeface="Trebuchet MS"/>
                <a:sym typeface="Trebuchet MS"/>
              </a:rPr>
              <a:t>Transverse: 6.14°</a:t>
            </a:r>
          </a:p>
          <a:p>
            <a:pPr marL="659435" lvl="1" indent="-329717" algn="l">
              <a:lnSpc>
                <a:spcPts val="4276"/>
              </a:lnSpc>
              <a:buFont typeface="Arial"/>
              <a:buChar char="•"/>
            </a:pPr>
            <a:r>
              <a:rPr lang="en-US" sz="3054" u="none">
                <a:solidFill>
                  <a:srgbClr val="372F36"/>
                </a:solidFill>
                <a:latin typeface="Trebuchet MS"/>
                <a:ea typeface="Trebuchet MS"/>
                <a:cs typeface="Trebuchet MS"/>
                <a:sym typeface="Trebuchet MS"/>
              </a:rPr>
              <a:t>H</a:t>
            </a:r>
            <a:r>
              <a:rPr lang="en-US" sz="3054">
                <a:solidFill>
                  <a:srgbClr val="372F36"/>
                </a:solidFill>
                <a:latin typeface="Trebuchet MS"/>
                <a:ea typeface="Trebuchet MS"/>
                <a:cs typeface="Trebuchet MS"/>
                <a:sym typeface="Trebuchet MS"/>
              </a:rPr>
              <a:t>igh </a:t>
            </a:r>
            <a:r>
              <a:rPr lang="en-US" sz="3054" u="none">
                <a:solidFill>
                  <a:srgbClr val="372F36"/>
                </a:solidFill>
                <a:latin typeface="Trebuchet MS"/>
                <a:ea typeface="Trebuchet MS"/>
                <a:cs typeface="Trebuchet MS"/>
                <a:sym typeface="Trebuchet MS"/>
              </a:rPr>
              <a:t>t</a:t>
            </a:r>
            <a:r>
              <a:rPr lang="en-US" sz="3054">
                <a:solidFill>
                  <a:srgbClr val="372F36"/>
                </a:solidFill>
                <a:latin typeface="Trebuchet MS"/>
                <a:ea typeface="Trebuchet MS"/>
                <a:cs typeface="Trebuchet MS"/>
                <a:sym typeface="Trebuchet MS"/>
              </a:rPr>
              <a:t>emporal similarity (0.70-0.90) pre</a:t>
            </a:r>
            <a:r>
              <a:rPr lang="en-US" sz="3054" u="none">
                <a:solidFill>
                  <a:srgbClr val="372F36"/>
                </a:solidFill>
                <a:latin typeface="Trebuchet MS"/>
                <a:ea typeface="Trebuchet MS"/>
                <a:cs typeface="Trebuchet MS"/>
                <a:sym typeface="Trebuchet MS"/>
              </a:rPr>
              <a:t>se</a:t>
            </a:r>
            <a:r>
              <a:rPr lang="en-US" sz="3054">
                <a:solidFill>
                  <a:srgbClr val="372F36"/>
                </a:solidFill>
                <a:latin typeface="Trebuchet MS"/>
                <a:ea typeface="Trebuchet MS"/>
                <a:cs typeface="Trebuchet MS"/>
                <a:sym typeface="Trebuchet MS"/>
              </a:rPr>
              <a:t>rves movement patterns</a:t>
            </a:r>
          </a:p>
        </p:txBody>
      </p:sp>
      <p:grpSp>
        <p:nvGrpSpPr>
          <p:cNvPr id="16" name="Group 16"/>
          <p:cNvGrpSpPr/>
          <p:nvPr/>
        </p:nvGrpSpPr>
        <p:grpSpPr>
          <a:xfrm>
            <a:off x="1416201" y="5904344"/>
            <a:ext cx="15843099" cy="3353956"/>
            <a:chOff x="0" y="0"/>
            <a:chExt cx="21124132" cy="4471941"/>
          </a:xfrm>
        </p:grpSpPr>
        <p:sp>
          <p:nvSpPr>
            <p:cNvPr id="17" name="Freeform 17"/>
            <p:cNvSpPr/>
            <p:nvPr/>
          </p:nvSpPr>
          <p:spPr>
            <a:xfrm>
              <a:off x="0" y="4025986"/>
              <a:ext cx="21124132" cy="445955"/>
            </a:xfrm>
            <a:custGeom>
              <a:avLst/>
              <a:gdLst/>
              <a:ahLst/>
              <a:cxnLst/>
              <a:rect l="l" t="t" r="r" b="b"/>
              <a:pathLst>
                <a:path w="21124132" h="445955">
                  <a:moveTo>
                    <a:pt x="0" y="0"/>
                  </a:moveTo>
                  <a:lnTo>
                    <a:pt x="21124132" y="0"/>
                  </a:lnTo>
                  <a:lnTo>
                    <a:pt x="21124132" y="445955"/>
                  </a:lnTo>
                  <a:lnTo>
                    <a:pt x="0" y="445955"/>
                  </a:lnTo>
                  <a:lnTo>
                    <a:pt x="0" y="0"/>
                  </a:lnTo>
                  <a:close/>
                </a:path>
              </a:pathLst>
            </a:custGeom>
            <a:blipFill>
              <a:blip r:embed="rId9"/>
              <a:stretch>
                <a:fillRect t="-2937491"/>
              </a:stretch>
            </a:blipFill>
          </p:spPr>
          <p:txBody>
            <a:bodyPr/>
            <a:lstStyle/>
            <a:p>
              <a:endParaRPr lang="en-US"/>
            </a:p>
          </p:txBody>
        </p:sp>
        <p:sp>
          <p:nvSpPr>
            <p:cNvPr id="18" name="Freeform 18"/>
            <p:cNvSpPr/>
            <p:nvPr/>
          </p:nvSpPr>
          <p:spPr>
            <a:xfrm>
              <a:off x="0" y="0"/>
              <a:ext cx="21124132" cy="2125864"/>
            </a:xfrm>
            <a:custGeom>
              <a:avLst/>
              <a:gdLst/>
              <a:ahLst/>
              <a:cxnLst/>
              <a:rect l="l" t="t" r="r" b="b"/>
              <a:pathLst>
                <a:path w="21124132" h="2125864">
                  <a:moveTo>
                    <a:pt x="0" y="0"/>
                  </a:moveTo>
                  <a:lnTo>
                    <a:pt x="21124132" y="0"/>
                  </a:lnTo>
                  <a:lnTo>
                    <a:pt x="21124132" y="2125864"/>
                  </a:lnTo>
                  <a:lnTo>
                    <a:pt x="0" y="2125864"/>
                  </a:lnTo>
                  <a:lnTo>
                    <a:pt x="0" y="0"/>
                  </a:lnTo>
                  <a:close/>
                </a:path>
              </a:pathLst>
            </a:custGeom>
            <a:blipFill>
              <a:blip r:embed="rId9"/>
              <a:stretch>
                <a:fillRect t="-129194" b="-407998"/>
              </a:stretch>
            </a:blipFill>
          </p:spPr>
          <p:txBody>
            <a:bodyPr/>
            <a:lstStyle/>
            <a:p>
              <a:endParaRPr lang="en-US"/>
            </a:p>
          </p:txBody>
        </p:sp>
        <p:sp>
          <p:nvSpPr>
            <p:cNvPr id="19" name="Freeform 19"/>
            <p:cNvSpPr/>
            <p:nvPr/>
          </p:nvSpPr>
          <p:spPr>
            <a:xfrm>
              <a:off x="0" y="2143840"/>
              <a:ext cx="21124132" cy="871726"/>
            </a:xfrm>
            <a:custGeom>
              <a:avLst/>
              <a:gdLst/>
              <a:ahLst/>
              <a:cxnLst/>
              <a:rect l="l" t="t" r="r" b="b"/>
              <a:pathLst>
                <a:path w="21124132" h="871726">
                  <a:moveTo>
                    <a:pt x="0" y="0"/>
                  </a:moveTo>
                  <a:lnTo>
                    <a:pt x="21124132" y="0"/>
                  </a:lnTo>
                  <a:lnTo>
                    <a:pt x="21124132" y="871726"/>
                  </a:lnTo>
                  <a:lnTo>
                    <a:pt x="0" y="871726"/>
                  </a:lnTo>
                  <a:lnTo>
                    <a:pt x="0" y="0"/>
                  </a:lnTo>
                  <a:close/>
                </a:path>
              </a:pathLst>
            </a:custGeom>
            <a:blipFill>
              <a:blip r:embed="rId9"/>
              <a:stretch>
                <a:fillRect t="-809883" b="-644027"/>
              </a:stretch>
            </a:blipFill>
          </p:spPr>
          <p:txBody>
            <a:bodyPr/>
            <a:lstStyle/>
            <a:p>
              <a:endParaRPr lang="en-US"/>
            </a:p>
          </p:txBody>
        </p:sp>
        <p:sp>
          <p:nvSpPr>
            <p:cNvPr id="20" name="Freeform 20"/>
            <p:cNvSpPr/>
            <p:nvPr/>
          </p:nvSpPr>
          <p:spPr>
            <a:xfrm>
              <a:off x="0" y="3015566"/>
              <a:ext cx="21124132" cy="1028396"/>
            </a:xfrm>
            <a:custGeom>
              <a:avLst/>
              <a:gdLst/>
              <a:ahLst/>
              <a:cxnLst/>
              <a:rect l="l" t="t" r="r" b="b"/>
              <a:pathLst>
                <a:path w="21124132" h="1028396">
                  <a:moveTo>
                    <a:pt x="0" y="0"/>
                  </a:moveTo>
                  <a:lnTo>
                    <a:pt x="21124132" y="0"/>
                  </a:lnTo>
                  <a:lnTo>
                    <a:pt x="21124132" y="1028396"/>
                  </a:lnTo>
                  <a:lnTo>
                    <a:pt x="0" y="1028396"/>
                  </a:lnTo>
                  <a:lnTo>
                    <a:pt x="0" y="0"/>
                  </a:lnTo>
                  <a:close/>
                </a:path>
              </a:pathLst>
            </a:custGeom>
            <a:blipFill>
              <a:blip r:embed="rId9"/>
              <a:stretch>
                <a:fillRect t="-977608" b="-239573"/>
              </a:stretch>
            </a:blipFill>
          </p:spPr>
          <p:txBody>
            <a:bodyPr/>
            <a:lstStyle/>
            <a:p>
              <a:endParaRPr lang="en-US"/>
            </a:p>
          </p:txBody>
        </p:sp>
        <p:sp>
          <p:nvSpPr>
            <p:cNvPr id="21" name="Freeform 21"/>
            <p:cNvSpPr/>
            <p:nvPr/>
          </p:nvSpPr>
          <p:spPr>
            <a:xfrm>
              <a:off x="1426658" y="2485702"/>
              <a:ext cx="2177963" cy="625826"/>
            </a:xfrm>
            <a:custGeom>
              <a:avLst/>
              <a:gdLst/>
              <a:ahLst/>
              <a:cxnLst/>
              <a:rect l="l" t="t" r="r" b="b"/>
              <a:pathLst>
                <a:path w="2177963" h="625826">
                  <a:moveTo>
                    <a:pt x="0" y="0"/>
                  </a:moveTo>
                  <a:lnTo>
                    <a:pt x="2177963" y="0"/>
                  </a:lnTo>
                  <a:lnTo>
                    <a:pt x="2177963" y="625826"/>
                  </a:lnTo>
                  <a:lnTo>
                    <a:pt x="0" y="625826"/>
                  </a:lnTo>
                  <a:lnTo>
                    <a:pt x="0" y="0"/>
                  </a:lnTo>
                  <a:close/>
                </a:path>
              </a:pathLst>
            </a:custGeom>
            <a:blipFill>
              <a:blip r:embed="rId9"/>
              <a:stretch>
                <a:fillRect l="-58066" t="-1335159" r="-811836" b="-729314"/>
              </a:stretch>
            </a:blipFill>
          </p:spPr>
          <p:txBody>
            <a:bodyPr/>
            <a:lstStyle/>
            <a:p>
              <a:endParaRPr lang="en-US"/>
            </a:p>
          </p:txBody>
        </p:sp>
        <p:sp>
          <p:nvSpPr>
            <p:cNvPr id="22" name="Freeform 22"/>
            <p:cNvSpPr/>
            <p:nvPr/>
          </p:nvSpPr>
          <p:spPr>
            <a:xfrm>
              <a:off x="1426658" y="1536308"/>
              <a:ext cx="2177963" cy="697411"/>
            </a:xfrm>
            <a:custGeom>
              <a:avLst/>
              <a:gdLst/>
              <a:ahLst/>
              <a:cxnLst/>
              <a:rect l="l" t="t" r="r" b="b"/>
              <a:pathLst>
                <a:path w="2177963" h="697411">
                  <a:moveTo>
                    <a:pt x="0" y="0"/>
                  </a:moveTo>
                  <a:lnTo>
                    <a:pt x="2177963" y="0"/>
                  </a:lnTo>
                  <a:lnTo>
                    <a:pt x="2177963" y="697412"/>
                  </a:lnTo>
                  <a:lnTo>
                    <a:pt x="0" y="697412"/>
                  </a:lnTo>
                  <a:lnTo>
                    <a:pt x="0" y="0"/>
                  </a:lnTo>
                  <a:close/>
                </a:path>
              </a:pathLst>
            </a:custGeom>
            <a:blipFill>
              <a:blip r:embed="rId9"/>
              <a:stretch>
                <a:fillRect l="-58066" t="-749902" r="-811836" b="-1092401"/>
              </a:stretch>
            </a:blipFill>
          </p:spPr>
          <p:txBody>
            <a:bodyPr/>
            <a:lstStyle/>
            <a:p>
              <a:endParaRPr lang="en-US"/>
            </a:p>
          </p:txBody>
        </p:sp>
        <p:sp>
          <p:nvSpPr>
            <p:cNvPr id="23" name="Freeform 23"/>
            <p:cNvSpPr/>
            <p:nvPr/>
          </p:nvSpPr>
          <p:spPr>
            <a:xfrm>
              <a:off x="1426658" y="3471048"/>
              <a:ext cx="2631334" cy="649688"/>
            </a:xfrm>
            <a:custGeom>
              <a:avLst/>
              <a:gdLst/>
              <a:ahLst/>
              <a:cxnLst/>
              <a:rect l="l" t="t" r="r" b="b"/>
              <a:pathLst>
                <a:path w="2631334" h="649688">
                  <a:moveTo>
                    <a:pt x="0" y="0"/>
                  </a:moveTo>
                  <a:lnTo>
                    <a:pt x="2631335" y="0"/>
                  </a:lnTo>
                  <a:lnTo>
                    <a:pt x="2631335" y="649688"/>
                  </a:lnTo>
                  <a:lnTo>
                    <a:pt x="0" y="649688"/>
                  </a:lnTo>
                  <a:lnTo>
                    <a:pt x="0" y="0"/>
                  </a:lnTo>
                  <a:close/>
                </a:path>
              </a:pathLst>
            </a:custGeom>
            <a:blipFill>
              <a:blip r:embed="rId9"/>
              <a:stretch>
                <a:fillRect l="-48061" t="-1752566" r="-654729" b="-232411"/>
              </a:stretch>
            </a:blipFill>
          </p:spPr>
          <p:txBody>
            <a:bodyPr/>
            <a:lstStyle/>
            <a:p>
              <a:endParaRPr lang="en-US"/>
            </a:p>
          </p:txBody>
        </p:sp>
      </p:grpSp>
      <p:grpSp>
        <p:nvGrpSpPr>
          <p:cNvPr id="24" name="Group 24"/>
          <p:cNvGrpSpPr/>
          <p:nvPr/>
        </p:nvGrpSpPr>
        <p:grpSpPr>
          <a:xfrm>
            <a:off x="1568601" y="6056744"/>
            <a:ext cx="15843099" cy="3353956"/>
            <a:chOff x="0" y="0"/>
            <a:chExt cx="21124132" cy="4471941"/>
          </a:xfrm>
        </p:grpSpPr>
        <p:sp>
          <p:nvSpPr>
            <p:cNvPr id="25" name="Freeform 25"/>
            <p:cNvSpPr/>
            <p:nvPr/>
          </p:nvSpPr>
          <p:spPr>
            <a:xfrm>
              <a:off x="0" y="4025986"/>
              <a:ext cx="21124132" cy="445955"/>
            </a:xfrm>
            <a:custGeom>
              <a:avLst/>
              <a:gdLst/>
              <a:ahLst/>
              <a:cxnLst/>
              <a:rect l="l" t="t" r="r" b="b"/>
              <a:pathLst>
                <a:path w="21124132" h="445955">
                  <a:moveTo>
                    <a:pt x="0" y="0"/>
                  </a:moveTo>
                  <a:lnTo>
                    <a:pt x="21124132" y="0"/>
                  </a:lnTo>
                  <a:lnTo>
                    <a:pt x="21124132" y="445955"/>
                  </a:lnTo>
                  <a:lnTo>
                    <a:pt x="0" y="445955"/>
                  </a:lnTo>
                  <a:lnTo>
                    <a:pt x="0" y="0"/>
                  </a:lnTo>
                  <a:close/>
                </a:path>
              </a:pathLst>
            </a:custGeom>
            <a:blipFill>
              <a:blip r:embed="rId9"/>
              <a:stretch>
                <a:fillRect t="-2937491"/>
              </a:stretch>
            </a:blipFill>
          </p:spPr>
          <p:txBody>
            <a:bodyPr/>
            <a:lstStyle/>
            <a:p>
              <a:endParaRPr lang="en-US"/>
            </a:p>
          </p:txBody>
        </p:sp>
        <p:sp>
          <p:nvSpPr>
            <p:cNvPr id="26" name="Freeform 26"/>
            <p:cNvSpPr/>
            <p:nvPr/>
          </p:nvSpPr>
          <p:spPr>
            <a:xfrm>
              <a:off x="0" y="0"/>
              <a:ext cx="21124132" cy="2125864"/>
            </a:xfrm>
            <a:custGeom>
              <a:avLst/>
              <a:gdLst/>
              <a:ahLst/>
              <a:cxnLst/>
              <a:rect l="l" t="t" r="r" b="b"/>
              <a:pathLst>
                <a:path w="21124132" h="2125864">
                  <a:moveTo>
                    <a:pt x="0" y="0"/>
                  </a:moveTo>
                  <a:lnTo>
                    <a:pt x="21124132" y="0"/>
                  </a:lnTo>
                  <a:lnTo>
                    <a:pt x="21124132" y="2125864"/>
                  </a:lnTo>
                  <a:lnTo>
                    <a:pt x="0" y="2125864"/>
                  </a:lnTo>
                  <a:lnTo>
                    <a:pt x="0" y="0"/>
                  </a:lnTo>
                  <a:close/>
                </a:path>
              </a:pathLst>
            </a:custGeom>
            <a:blipFill>
              <a:blip r:embed="rId9"/>
              <a:stretch>
                <a:fillRect t="-129194" b="-407998"/>
              </a:stretch>
            </a:blipFill>
          </p:spPr>
          <p:txBody>
            <a:bodyPr/>
            <a:lstStyle/>
            <a:p>
              <a:endParaRPr lang="en-US"/>
            </a:p>
          </p:txBody>
        </p:sp>
        <p:sp>
          <p:nvSpPr>
            <p:cNvPr id="27" name="Freeform 27"/>
            <p:cNvSpPr/>
            <p:nvPr/>
          </p:nvSpPr>
          <p:spPr>
            <a:xfrm>
              <a:off x="0" y="2143840"/>
              <a:ext cx="21124132" cy="871726"/>
            </a:xfrm>
            <a:custGeom>
              <a:avLst/>
              <a:gdLst/>
              <a:ahLst/>
              <a:cxnLst/>
              <a:rect l="l" t="t" r="r" b="b"/>
              <a:pathLst>
                <a:path w="21124132" h="871726">
                  <a:moveTo>
                    <a:pt x="0" y="0"/>
                  </a:moveTo>
                  <a:lnTo>
                    <a:pt x="21124132" y="0"/>
                  </a:lnTo>
                  <a:lnTo>
                    <a:pt x="21124132" y="871726"/>
                  </a:lnTo>
                  <a:lnTo>
                    <a:pt x="0" y="871726"/>
                  </a:lnTo>
                  <a:lnTo>
                    <a:pt x="0" y="0"/>
                  </a:lnTo>
                  <a:close/>
                </a:path>
              </a:pathLst>
            </a:custGeom>
            <a:blipFill>
              <a:blip r:embed="rId9"/>
              <a:stretch>
                <a:fillRect t="-809883" b="-644027"/>
              </a:stretch>
            </a:blipFill>
          </p:spPr>
          <p:txBody>
            <a:bodyPr/>
            <a:lstStyle/>
            <a:p>
              <a:endParaRPr lang="en-US"/>
            </a:p>
          </p:txBody>
        </p:sp>
        <p:sp>
          <p:nvSpPr>
            <p:cNvPr id="28" name="Freeform 28"/>
            <p:cNvSpPr/>
            <p:nvPr/>
          </p:nvSpPr>
          <p:spPr>
            <a:xfrm>
              <a:off x="0" y="3015566"/>
              <a:ext cx="21124132" cy="1028396"/>
            </a:xfrm>
            <a:custGeom>
              <a:avLst/>
              <a:gdLst/>
              <a:ahLst/>
              <a:cxnLst/>
              <a:rect l="l" t="t" r="r" b="b"/>
              <a:pathLst>
                <a:path w="21124132" h="1028396">
                  <a:moveTo>
                    <a:pt x="0" y="0"/>
                  </a:moveTo>
                  <a:lnTo>
                    <a:pt x="21124132" y="0"/>
                  </a:lnTo>
                  <a:lnTo>
                    <a:pt x="21124132" y="1028396"/>
                  </a:lnTo>
                  <a:lnTo>
                    <a:pt x="0" y="1028396"/>
                  </a:lnTo>
                  <a:lnTo>
                    <a:pt x="0" y="0"/>
                  </a:lnTo>
                  <a:close/>
                </a:path>
              </a:pathLst>
            </a:custGeom>
            <a:blipFill>
              <a:blip r:embed="rId9"/>
              <a:stretch>
                <a:fillRect t="-977608" b="-239573"/>
              </a:stretch>
            </a:blipFill>
          </p:spPr>
          <p:txBody>
            <a:bodyPr/>
            <a:lstStyle/>
            <a:p>
              <a:endParaRPr lang="en-US"/>
            </a:p>
          </p:txBody>
        </p:sp>
        <p:sp>
          <p:nvSpPr>
            <p:cNvPr id="29" name="Freeform 29"/>
            <p:cNvSpPr/>
            <p:nvPr/>
          </p:nvSpPr>
          <p:spPr>
            <a:xfrm>
              <a:off x="1426658" y="2485702"/>
              <a:ext cx="2177963" cy="625826"/>
            </a:xfrm>
            <a:custGeom>
              <a:avLst/>
              <a:gdLst/>
              <a:ahLst/>
              <a:cxnLst/>
              <a:rect l="l" t="t" r="r" b="b"/>
              <a:pathLst>
                <a:path w="2177963" h="625826">
                  <a:moveTo>
                    <a:pt x="0" y="0"/>
                  </a:moveTo>
                  <a:lnTo>
                    <a:pt x="2177963" y="0"/>
                  </a:lnTo>
                  <a:lnTo>
                    <a:pt x="2177963" y="625826"/>
                  </a:lnTo>
                  <a:lnTo>
                    <a:pt x="0" y="625826"/>
                  </a:lnTo>
                  <a:lnTo>
                    <a:pt x="0" y="0"/>
                  </a:lnTo>
                  <a:close/>
                </a:path>
              </a:pathLst>
            </a:custGeom>
            <a:blipFill>
              <a:blip r:embed="rId9"/>
              <a:stretch>
                <a:fillRect l="-58066" t="-1335159" r="-811836" b="-729314"/>
              </a:stretch>
            </a:blipFill>
          </p:spPr>
          <p:txBody>
            <a:bodyPr/>
            <a:lstStyle/>
            <a:p>
              <a:endParaRPr lang="en-US"/>
            </a:p>
          </p:txBody>
        </p:sp>
        <p:sp>
          <p:nvSpPr>
            <p:cNvPr id="30" name="Freeform 30"/>
            <p:cNvSpPr/>
            <p:nvPr/>
          </p:nvSpPr>
          <p:spPr>
            <a:xfrm>
              <a:off x="1426658" y="1536308"/>
              <a:ext cx="2177963" cy="697411"/>
            </a:xfrm>
            <a:custGeom>
              <a:avLst/>
              <a:gdLst/>
              <a:ahLst/>
              <a:cxnLst/>
              <a:rect l="l" t="t" r="r" b="b"/>
              <a:pathLst>
                <a:path w="2177963" h="697411">
                  <a:moveTo>
                    <a:pt x="0" y="0"/>
                  </a:moveTo>
                  <a:lnTo>
                    <a:pt x="2177963" y="0"/>
                  </a:lnTo>
                  <a:lnTo>
                    <a:pt x="2177963" y="697412"/>
                  </a:lnTo>
                  <a:lnTo>
                    <a:pt x="0" y="697412"/>
                  </a:lnTo>
                  <a:lnTo>
                    <a:pt x="0" y="0"/>
                  </a:lnTo>
                  <a:close/>
                </a:path>
              </a:pathLst>
            </a:custGeom>
            <a:blipFill>
              <a:blip r:embed="rId9"/>
              <a:stretch>
                <a:fillRect l="-58066" t="-749902" r="-811836" b="-1092401"/>
              </a:stretch>
            </a:blipFill>
          </p:spPr>
          <p:txBody>
            <a:bodyPr/>
            <a:lstStyle/>
            <a:p>
              <a:endParaRPr lang="en-US"/>
            </a:p>
          </p:txBody>
        </p:sp>
        <p:sp>
          <p:nvSpPr>
            <p:cNvPr id="31" name="Freeform 31"/>
            <p:cNvSpPr/>
            <p:nvPr/>
          </p:nvSpPr>
          <p:spPr>
            <a:xfrm>
              <a:off x="1426658" y="3471048"/>
              <a:ext cx="2631334" cy="649688"/>
            </a:xfrm>
            <a:custGeom>
              <a:avLst/>
              <a:gdLst/>
              <a:ahLst/>
              <a:cxnLst/>
              <a:rect l="l" t="t" r="r" b="b"/>
              <a:pathLst>
                <a:path w="2631334" h="649688">
                  <a:moveTo>
                    <a:pt x="0" y="0"/>
                  </a:moveTo>
                  <a:lnTo>
                    <a:pt x="2631335" y="0"/>
                  </a:lnTo>
                  <a:lnTo>
                    <a:pt x="2631335" y="649688"/>
                  </a:lnTo>
                  <a:lnTo>
                    <a:pt x="0" y="649688"/>
                  </a:lnTo>
                  <a:lnTo>
                    <a:pt x="0" y="0"/>
                  </a:lnTo>
                  <a:close/>
                </a:path>
              </a:pathLst>
            </a:custGeom>
            <a:blipFill>
              <a:blip r:embed="rId9"/>
              <a:stretch>
                <a:fillRect l="-48061" t="-1752566" r="-654729" b="-232411"/>
              </a:stretch>
            </a:blip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68" y="1384904"/>
            <a:ext cx="6641721" cy="8512727"/>
            <a:chOff x="0" y="0"/>
            <a:chExt cx="8083968" cy="10361262"/>
          </a:xfrm>
        </p:grpSpPr>
        <p:sp>
          <p:nvSpPr>
            <p:cNvPr id="3" name="Freeform 3"/>
            <p:cNvSpPr/>
            <p:nvPr/>
          </p:nvSpPr>
          <p:spPr>
            <a:xfrm>
              <a:off x="0" y="0"/>
              <a:ext cx="8083931" cy="10361295"/>
            </a:xfrm>
            <a:custGeom>
              <a:avLst/>
              <a:gdLst/>
              <a:ahLst/>
              <a:cxnLst/>
              <a:rect l="l" t="t" r="r" b="b"/>
              <a:pathLst>
                <a:path w="8083931" h="10361295">
                  <a:moveTo>
                    <a:pt x="0" y="0"/>
                  </a:moveTo>
                  <a:lnTo>
                    <a:pt x="8083931" y="0"/>
                  </a:lnTo>
                  <a:lnTo>
                    <a:pt x="8083931" y="10361295"/>
                  </a:lnTo>
                  <a:lnTo>
                    <a:pt x="0" y="10361295"/>
                  </a:lnTo>
                  <a:lnTo>
                    <a:pt x="0" y="0"/>
                  </a:lnTo>
                  <a:close/>
                </a:path>
              </a:pathLst>
            </a:custGeom>
            <a:blipFill>
              <a:blip r:embed="rId3">
                <a:alphaModFix amt="40000"/>
              </a:blip>
              <a:stretch>
                <a:fillRect b="-29"/>
              </a:stretch>
            </a:blipFill>
          </p:spPr>
          <p:txBody>
            <a:bodyPr/>
            <a:lstStyle/>
            <a:p>
              <a:endParaRPr lang="en-US"/>
            </a:p>
          </p:txBody>
        </p:sp>
      </p:grpSp>
      <p:grpSp>
        <p:nvGrpSpPr>
          <p:cNvPr id="4" name="Group 4"/>
          <p:cNvGrpSpPr/>
          <p:nvPr/>
        </p:nvGrpSpPr>
        <p:grpSpPr>
          <a:xfrm>
            <a:off x="0" y="9877833"/>
            <a:ext cx="18288000" cy="413930"/>
            <a:chOff x="0" y="0"/>
            <a:chExt cx="24384000" cy="551906"/>
          </a:xfrm>
        </p:grpSpPr>
        <p:sp>
          <p:nvSpPr>
            <p:cNvPr id="5" name="Freeform 5"/>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6" name="AutoShape 6"/>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7" name="Group 7"/>
          <p:cNvGrpSpPr/>
          <p:nvPr/>
        </p:nvGrpSpPr>
        <p:grpSpPr>
          <a:xfrm>
            <a:off x="0" y="-19050"/>
            <a:ext cx="18288000" cy="2128127"/>
            <a:chOff x="0" y="0"/>
            <a:chExt cx="24384000" cy="2837502"/>
          </a:xfrm>
        </p:grpSpPr>
        <p:sp>
          <p:nvSpPr>
            <p:cNvPr id="8" name="Freeform 8"/>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9" name="Freeform 9"/>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4">
              <a:extLst>
                <a:ext uri="{96DAC541-7B7A-43D3-8B79-37D633B846F1}">
                  <asvg:svgBlip xmlns:asvg="http://schemas.microsoft.com/office/drawing/2016/SVG/main" r:embed="rId5"/>
                </a:ext>
              </a:extLst>
            </a:blip>
            <a:stretch>
              <a:fillRect t="-182" b="-182"/>
            </a:stretch>
          </a:blipFill>
        </p:spPr>
        <p:txBody>
          <a:bodyPr/>
          <a:lstStyle/>
          <a:p>
            <a:endParaRPr lang="en-US"/>
          </a:p>
        </p:txBody>
      </p:sp>
      <p:sp>
        <p:nvSpPr>
          <p:cNvPr id="10" name="AutoShape 10"/>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11" name="Freeform 11"/>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6">
              <a:extLst>
                <a:ext uri="{96DAC541-7B7A-43D3-8B79-37D633B846F1}">
                  <asvg:svgBlip xmlns:asvg="http://schemas.microsoft.com/office/drawing/2016/SVG/main" r:embed="rId7"/>
                </a:ext>
              </a:extLst>
            </a:blip>
            <a:stretch>
              <a:fillRect l="-12011" t="-248802" r="-12133" b="-26663"/>
            </a:stretch>
          </a:blipFill>
        </p:spPr>
        <p:txBody>
          <a:bodyPr/>
          <a:lstStyle/>
          <a:p>
            <a:endParaRPr lang="en-US"/>
          </a:p>
        </p:txBody>
      </p:sp>
      <p:sp>
        <p:nvSpPr>
          <p:cNvPr id="12" name="Freeform 12"/>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8">
              <a:extLst>
                <a:ext uri="{96DAC541-7B7A-43D3-8B79-37D633B846F1}">
                  <asvg:svgBlip xmlns:asvg="http://schemas.microsoft.com/office/drawing/2016/SVG/main" r:embed="rId9"/>
                </a:ext>
              </a:extLst>
            </a:blip>
            <a:stretch>
              <a:fillRect b="-365"/>
            </a:stretch>
          </a:blipFill>
        </p:spPr>
        <p:txBody>
          <a:bodyPr/>
          <a:lstStyle/>
          <a:p>
            <a:endParaRPr lang="en-US"/>
          </a:p>
        </p:txBody>
      </p:sp>
      <p:sp>
        <p:nvSpPr>
          <p:cNvPr id="13" name="Freeform 13"/>
          <p:cNvSpPr/>
          <p:nvPr/>
        </p:nvSpPr>
        <p:spPr>
          <a:xfrm>
            <a:off x="7321248" y="2144427"/>
            <a:ext cx="3988368" cy="7688420"/>
          </a:xfrm>
          <a:custGeom>
            <a:avLst/>
            <a:gdLst/>
            <a:ahLst/>
            <a:cxnLst/>
            <a:rect l="l" t="t" r="r" b="b"/>
            <a:pathLst>
              <a:path w="3988368" h="7688420">
                <a:moveTo>
                  <a:pt x="0" y="0"/>
                </a:moveTo>
                <a:lnTo>
                  <a:pt x="3988368" y="0"/>
                </a:lnTo>
                <a:lnTo>
                  <a:pt x="3988368" y="7688420"/>
                </a:lnTo>
                <a:lnTo>
                  <a:pt x="0" y="7688420"/>
                </a:lnTo>
                <a:lnTo>
                  <a:pt x="0" y="0"/>
                </a:lnTo>
                <a:close/>
              </a:path>
            </a:pathLst>
          </a:custGeom>
          <a:blipFill>
            <a:blip r:embed="rId10"/>
            <a:stretch>
              <a:fillRect/>
            </a:stretch>
          </a:blipFill>
        </p:spPr>
        <p:txBody>
          <a:bodyPr/>
          <a:lstStyle/>
          <a:p>
            <a:endParaRPr lang="en-US"/>
          </a:p>
        </p:txBody>
      </p:sp>
      <p:sp>
        <p:nvSpPr>
          <p:cNvPr id="14" name="Freeform 14"/>
          <p:cNvSpPr/>
          <p:nvPr/>
        </p:nvSpPr>
        <p:spPr>
          <a:xfrm>
            <a:off x="11795391" y="2144427"/>
            <a:ext cx="6035409" cy="7688420"/>
          </a:xfrm>
          <a:custGeom>
            <a:avLst/>
            <a:gdLst/>
            <a:ahLst/>
            <a:cxnLst/>
            <a:rect l="l" t="t" r="r" b="b"/>
            <a:pathLst>
              <a:path w="6035409" h="7688420">
                <a:moveTo>
                  <a:pt x="0" y="0"/>
                </a:moveTo>
                <a:lnTo>
                  <a:pt x="6035409" y="0"/>
                </a:lnTo>
                <a:lnTo>
                  <a:pt x="6035409" y="7688420"/>
                </a:lnTo>
                <a:lnTo>
                  <a:pt x="0" y="7688420"/>
                </a:lnTo>
                <a:lnTo>
                  <a:pt x="0" y="0"/>
                </a:lnTo>
                <a:close/>
              </a:path>
            </a:pathLst>
          </a:custGeom>
          <a:blipFill>
            <a:blip r:embed="rId11"/>
            <a:stretch>
              <a:fillRect/>
            </a:stretch>
          </a:blipFill>
        </p:spPr>
        <p:txBody>
          <a:bodyPr/>
          <a:lstStyle/>
          <a:p>
            <a:endParaRPr lang="en-US"/>
          </a:p>
        </p:txBody>
      </p:sp>
      <p:grpSp>
        <p:nvGrpSpPr>
          <p:cNvPr id="15" name="Group 15"/>
          <p:cNvGrpSpPr/>
          <p:nvPr/>
        </p:nvGrpSpPr>
        <p:grpSpPr>
          <a:xfrm>
            <a:off x="865347" y="254134"/>
            <a:ext cx="12911802" cy="1607982"/>
            <a:chOff x="0" y="0"/>
            <a:chExt cx="36265393" cy="4516342"/>
          </a:xfrm>
        </p:grpSpPr>
        <p:sp>
          <p:nvSpPr>
            <p:cNvPr id="16" name="Freeform 16"/>
            <p:cNvSpPr/>
            <p:nvPr/>
          </p:nvSpPr>
          <p:spPr>
            <a:xfrm>
              <a:off x="0" y="0"/>
              <a:ext cx="36265393" cy="4516342"/>
            </a:xfrm>
            <a:custGeom>
              <a:avLst/>
              <a:gdLst/>
              <a:ahLst/>
              <a:cxnLst/>
              <a:rect l="l" t="t" r="r" b="b"/>
              <a:pathLst>
                <a:path w="36265393" h="4516342">
                  <a:moveTo>
                    <a:pt x="0" y="0"/>
                  </a:moveTo>
                  <a:lnTo>
                    <a:pt x="36265393" y="0"/>
                  </a:lnTo>
                  <a:lnTo>
                    <a:pt x="36265393" y="4516342"/>
                  </a:lnTo>
                  <a:lnTo>
                    <a:pt x="0" y="4516342"/>
                  </a:lnTo>
                  <a:close/>
                </a:path>
              </a:pathLst>
            </a:custGeom>
            <a:solidFill>
              <a:srgbClr val="000000">
                <a:alpha val="0"/>
              </a:srgbClr>
            </a:solidFill>
          </p:spPr>
          <p:txBody>
            <a:bodyPr/>
            <a:lstStyle/>
            <a:p>
              <a:endParaRPr lang="en-US"/>
            </a:p>
          </p:txBody>
        </p:sp>
        <p:sp>
          <p:nvSpPr>
            <p:cNvPr id="17" name="TextBox 17"/>
            <p:cNvSpPr txBox="1"/>
            <p:nvPr/>
          </p:nvSpPr>
          <p:spPr>
            <a:xfrm>
              <a:off x="0" y="47625"/>
              <a:ext cx="36265393"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Current Limitations in Movement Analysis</a:t>
              </a:r>
            </a:p>
          </p:txBody>
        </p:sp>
      </p:grpSp>
      <p:sp>
        <p:nvSpPr>
          <p:cNvPr id="18" name="TextBox 18"/>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19" name="TextBox 19"/>
          <p:cNvSpPr txBox="1"/>
          <p:nvPr/>
        </p:nvSpPr>
        <p:spPr>
          <a:xfrm>
            <a:off x="2068" y="2325402"/>
            <a:ext cx="6460051" cy="4406155"/>
          </a:xfrm>
          <a:prstGeom prst="rect">
            <a:avLst/>
          </a:prstGeom>
        </p:spPr>
        <p:txBody>
          <a:bodyPr lIns="0" tIns="0" rIns="0" bIns="0" rtlCol="0" anchor="t">
            <a:spAutoFit/>
          </a:bodyPr>
          <a:lstStyle/>
          <a:p>
            <a:pPr marL="681024" lvl="1" indent="-340512" algn="l">
              <a:lnSpc>
                <a:spcPts val="4416"/>
              </a:lnSpc>
              <a:buFont typeface="Arial"/>
              <a:buChar char="•"/>
            </a:pPr>
            <a:r>
              <a:rPr lang="en-US" sz="3154" b="1" u="sng">
                <a:solidFill>
                  <a:srgbClr val="372F36"/>
                </a:solidFill>
                <a:latin typeface="Trebuchet MS Bold"/>
                <a:ea typeface="Trebuchet MS Bold"/>
                <a:cs typeface="Trebuchet MS Bold"/>
                <a:sym typeface="Trebuchet MS Bold"/>
              </a:rPr>
              <a:t>Marker-based systems</a:t>
            </a:r>
            <a:r>
              <a:rPr lang="en-US" sz="3154">
                <a:solidFill>
                  <a:srgbClr val="372F36"/>
                </a:solidFill>
                <a:latin typeface="Trebuchet MS"/>
                <a:ea typeface="Trebuchet MS"/>
                <a:cs typeface="Trebuchet MS"/>
                <a:sym typeface="Trebuchet MS"/>
              </a:rPr>
              <a:t>: costly, complex, lab-restricted</a:t>
            </a:r>
          </a:p>
          <a:p>
            <a:pPr marL="681024" lvl="1" indent="-340512" algn="l">
              <a:lnSpc>
                <a:spcPts val="4416"/>
              </a:lnSpc>
              <a:buFont typeface="Arial"/>
              <a:buChar char="•"/>
            </a:pPr>
            <a:r>
              <a:rPr lang="en-US" sz="3154" b="1" u="sng">
                <a:solidFill>
                  <a:srgbClr val="372F36"/>
                </a:solidFill>
                <a:latin typeface="Trebuchet MS Bold"/>
                <a:ea typeface="Trebuchet MS Bold"/>
                <a:cs typeface="Trebuchet MS Bold"/>
                <a:sym typeface="Trebuchet MS Bold"/>
              </a:rPr>
              <a:t>Existing 2D models</a:t>
            </a:r>
            <a:r>
              <a:rPr lang="en-US" sz="3154">
                <a:solidFill>
                  <a:srgbClr val="372F36"/>
                </a:solidFill>
                <a:latin typeface="Trebuchet MS"/>
                <a:ea typeface="Trebuchet MS"/>
                <a:cs typeface="Trebuchet MS"/>
                <a:sym typeface="Trebuchet MS"/>
              </a:rPr>
              <a:t>: sparse ke</a:t>
            </a:r>
            <a:r>
              <a:rPr lang="en-US" sz="3154" u="none">
                <a:solidFill>
                  <a:srgbClr val="372F36"/>
                </a:solidFill>
                <a:latin typeface="Trebuchet MS"/>
                <a:ea typeface="Trebuchet MS"/>
                <a:cs typeface="Trebuchet MS"/>
                <a:sym typeface="Trebuchet MS"/>
              </a:rPr>
              <a:t>y</a:t>
            </a:r>
            <a:r>
              <a:rPr lang="en-US" sz="3154">
                <a:solidFill>
                  <a:srgbClr val="372F36"/>
                </a:solidFill>
                <a:latin typeface="Trebuchet MS"/>
                <a:ea typeface="Trebuchet MS"/>
                <a:cs typeface="Trebuchet MS"/>
                <a:sym typeface="Trebuchet MS"/>
              </a:rPr>
              <a:t>points (17), general-purpose data</a:t>
            </a:r>
          </a:p>
          <a:p>
            <a:pPr marL="681024" lvl="1" indent="-340512" algn="l">
              <a:lnSpc>
                <a:spcPts val="4416"/>
              </a:lnSpc>
              <a:buFont typeface="Arial"/>
              <a:buChar char="•"/>
            </a:pPr>
            <a:r>
              <a:rPr lang="en-US" sz="3154" b="1" u="sng">
                <a:solidFill>
                  <a:srgbClr val="372F36"/>
                </a:solidFill>
                <a:latin typeface="Trebuchet MS Bold"/>
                <a:ea typeface="Trebuchet MS Bold"/>
                <a:cs typeface="Trebuchet MS Bold"/>
                <a:sym typeface="Trebuchet MS Bold"/>
              </a:rPr>
              <a:t>Gap</a:t>
            </a:r>
            <a:r>
              <a:rPr lang="en-US" sz="3154">
                <a:solidFill>
                  <a:srgbClr val="372F36"/>
                </a:solidFill>
                <a:latin typeface="Trebuchet MS"/>
                <a:ea typeface="Trebuchet MS"/>
                <a:cs typeface="Trebuchet MS"/>
                <a:sym typeface="Trebuchet MS"/>
              </a:rPr>
              <a:t>: Need for clinically relevant, dense keypoint analysis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TextBox 11"/>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grpSp>
        <p:nvGrpSpPr>
          <p:cNvPr id="12" name="Group 12"/>
          <p:cNvGrpSpPr/>
          <p:nvPr/>
        </p:nvGrpSpPr>
        <p:grpSpPr>
          <a:xfrm>
            <a:off x="865347" y="313420"/>
            <a:ext cx="13161598" cy="1667268"/>
            <a:chOff x="0" y="0"/>
            <a:chExt cx="36966996" cy="4682859"/>
          </a:xfrm>
        </p:grpSpPr>
        <p:sp>
          <p:nvSpPr>
            <p:cNvPr id="13" name="Freeform 13"/>
            <p:cNvSpPr/>
            <p:nvPr/>
          </p:nvSpPr>
          <p:spPr>
            <a:xfrm>
              <a:off x="0" y="0"/>
              <a:ext cx="36966996" cy="4682859"/>
            </a:xfrm>
            <a:custGeom>
              <a:avLst/>
              <a:gdLst/>
              <a:ahLst/>
              <a:cxnLst/>
              <a:rect l="l" t="t" r="r" b="b"/>
              <a:pathLst>
                <a:path w="36966996" h="4682859">
                  <a:moveTo>
                    <a:pt x="0" y="0"/>
                  </a:moveTo>
                  <a:lnTo>
                    <a:pt x="36966996" y="0"/>
                  </a:lnTo>
                  <a:lnTo>
                    <a:pt x="36966996" y="4682859"/>
                  </a:lnTo>
                  <a:lnTo>
                    <a:pt x="0" y="4682859"/>
                  </a:lnTo>
                  <a:close/>
                </a:path>
              </a:pathLst>
            </a:custGeom>
            <a:solidFill>
              <a:srgbClr val="000000">
                <a:alpha val="0"/>
              </a:srgbClr>
            </a:solidFill>
          </p:spPr>
          <p:txBody>
            <a:bodyPr/>
            <a:lstStyle/>
            <a:p>
              <a:endParaRPr lang="en-US"/>
            </a:p>
          </p:txBody>
        </p:sp>
        <p:sp>
          <p:nvSpPr>
            <p:cNvPr id="14" name="TextBox 14"/>
            <p:cNvSpPr txBox="1"/>
            <p:nvPr/>
          </p:nvSpPr>
          <p:spPr>
            <a:xfrm>
              <a:off x="0" y="47625"/>
              <a:ext cx="36966996" cy="4635234"/>
            </a:xfrm>
            <a:prstGeom prst="rect">
              <a:avLst/>
            </a:prstGeom>
          </p:spPr>
          <p:txBody>
            <a:bodyPr lIns="0" tIns="0" rIns="0" bIns="0" rtlCol="0" anchor="ctr"/>
            <a:lstStyle/>
            <a:p>
              <a:pPr>
                <a:lnSpc>
                  <a:spcPts val="5615"/>
                </a:lnSpc>
              </a:pPr>
              <a:r>
                <a:rPr lang="en-US" sz="5199" b="1" dirty="0">
                  <a:solidFill>
                    <a:srgbClr val="FFFFFF"/>
                  </a:solidFill>
                  <a:latin typeface="Trebuchet MS Bold"/>
                  <a:ea typeface="Trebuchet MS Bold"/>
                  <a:cs typeface="Trebuchet MS Bold"/>
                  <a:sym typeface="Trebuchet MS Bold"/>
                </a:rPr>
                <a:t>Results: Angular Performance on Specific Actions</a:t>
              </a:r>
            </a:p>
          </p:txBody>
        </p:sp>
      </p:grpSp>
      <p:sp>
        <p:nvSpPr>
          <p:cNvPr id="15" name="TextBox 15"/>
          <p:cNvSpPr txBox="1"/>
          <p:nvPr/>
        </p:nvSpPr>
        <p:spPr>
          <a:xfrm>
            <a:off x="551876" y="2567097"/>
            <a:ext cx="17212822" cy="1617869"/>
          </a:xfrm>
          <a:prstGeom prst="rect">
            <a:avLst/>
          </a:prstGeom>
        </p:spPr>
        <p:txBody>
          <a:bodyPr lIns="0" tIns="0" rIns="0" bIns="0" rtlCol="0" anchor="t">
            <a:spAutoFit/>
          </a:bodyPr>
          <a:lstStyle/>
          <a:p>
            <a:pPr marL="659435" lvl="1" indent="-329717" algn="l">
              <a:lnSpc>
                <a:spcPts val="4276"/>
              </a:lnSpc>
              <a:buFont typeface="Arial"/>
              <a:buChar char="•"/>
            </a:pPr>
            <a:r>
              <a:rPr lang="en-US" sz="3054" b="1" u="sng">
                <a:solidFill>
                  <a:srgbClr val="372F36"/>
                </a:solidFill>
                <a:latin typeface="Trebuchet MS Bold"/>
                <a:ea typeface="Trebuchet MS Bold"/>
                <a:cs typeface="Trebuchet MS Bold"/>
                <a:sym typeface="Trebuchet MS Bold"/>
              </a:rPr>
              <a:t>Structured exercises</a:t>
            </a:r>
            <a:r>
              <a:rPr lang="en-US" sz="3054">
                <a:solidFill>
                  <a:srgbClr val="372F36"/>
                </a:solidFill>
                <a:latin typeface="Trebuchet MS"/>
                <a:ea typeface="Trebuchet MS"/>
                <a:cs typeface="Trebuchet MS"/>
                <a:sym typeface="Trebuchet MS"/>
              </a:rPr>
              <a:t>: excellent performance (2°-5°)</a:t>
            </a:r>
          </a:p>
          <a:p>
            <a:pPr marL="659435" lvl="1" indent="-329717" algn="l">
              <a:lnSpc>
                <a:spcPts val="4276"/>
              </a:lnSpc>
              <a:buFont typeface="Arial"/>
              <a:buChar char="•"/>
            </a:pPr>
            <a:r>
              <a:rPr lang="en-US" sz="3054" b="1" u="sng">
                <a:solidFill>
                  <a:srgbClr val="372F36"/>
                </a:solidFill>
                <a:latin typeface="Trebuchet MS Bold"/>
                <a:ea typeface="Trebuchet MS Bold"/>
                <a:cs typeface="Trebuchet MS Bold"/>
                <a:sym typeface="Trebuchet MS Bold"/>
              </a:rPr>
              <a:t>Dynamic movements</a:t>
            </a:r>
            <a:r>
              <a:rPr lang="en-US" sz="3054">
                <a:solidFill>
                  <a:srgbClr val="372F36"/>
                </a:solidFill>
                <a:latin typeface="Trebuchet MS"/>
                <a:ea typeface="Trebuchet MS"/>
                <a:cs typeface="Trebuchet MS"/>
                <a:sym typeface="Trebuchet MS"/>
              </a:rPr>
              <a:t>: good temporal preservation (0.89-0.92)</a:t>
            </a:r>
          </a:p>
          <a:p>
            <a:pPr marL="659435" lvl="1" indent="-329717" algn="l">
              <a:lnSpc>
                <a:spcPts val="4276"/>
              </a:lnSpc>
              <a:buFont typeface="Arial"/>
              <a:buChar char="•"/>
            </a:pPr>
            <a:r>
              <a:rPr lang="en-US" sz="3054" b="1" u="sng">
                <a:solidFill>
                  <a:srgbClr val="372F36"/>
                </a:solidFill>
                <a:latin typeface="Trebuchet MS Bold"/>
                <a:ea typeface="Trebuchet MS Bold"/>
                <a:cs typeface="Trebuchet MS Bold"/>
                <a:sym typeface="Trebuchet MS Bold"/>
              </a:rPr>
              <a:t>Push-ups</a:t>
            </a:r>
            <a:r>
              <a:rPr lang="en-US" sz="3054">
                <a:solidFill>
                  <a:srgbClr val="372F36"/>
                </a:solidFill>
                <a:latin typeface="Trebuchet MS"/>
                <a:ea typeface="Trebuchet MS"/>
                <a:cs typeface="Trebuchet MS"/>
                <a:sym typeface="Trebuchet MS"/>
              </a:rPr>
              <a:t>: identified failure case in the transverse plane  (17.35°)</a:t>
            </a:r>
          </a:p>
        </p:txBody>
      </p:sp>
      <p:sp>
        <p:nvSpPr>
          <p:cNvPr id="16" name="Freeform 16"/>
          <p:cNvSpPr/>
          <p:nvPr/>
        </p:nvSpPr>
        <p:spPr>
          <a:xfrm>
            <a:off x="14288" y="4960579"/>
            <a:ext cx="18288000" cy="4891318"/>
          </a:xfrm>
          <a:custGeom>
            <a:avLst/>
            <a:gdLst/>
            <a:ahLst/>
            <a:cxnLst/>
            <a:rect l="l" t="t" r="r" b="b"/>
            <a:pathLst>
              <a:path w="18288000" h="4891318">
                <a:moveTo>
                  <a:pt x="0" y="0"/>
                </a:moveTo>
                <a:lnTo>
                  <a:pt x="18288000" y="0"/>
                </a:lnTo>
                <a:lnTo>
                  <a:pt x="18288000" y="4891318"/>
                </a:lnTo>
                <a:lnTo>
                  <a:pt x="0" y="4891318"/>
                </a:lnTo>
                <a:lnTo>
                  <a:pt x="0" y="0"/>
                </a:lnTo>
                <a:close/>
              </a:path>
            </a:pathLst>
          </a:custGeom>
          <a:blipFill>
            <a:blip r:embed="rId9"/>
            <a:stretch>
              <a:fillRect t="-7492"/>
            </a:stretch>
          </a:blipFill>
        </p:spPr>
        <p:txBody>
          <a:bodyPr/>
          <a:lstStyle/>
          <a:p>
            <a:endParaRPr lang="en-US"/>
          </a:p>
        </p:txBody>
      </p:sp>
      <p:sp>
        <p:nvSpPr>
          <p:cNvPr id="17" name="Freeform 17"/>
          <p:cNvSpPr/>
          <p:nvPr/>
        </p:nvSpPr>
        <p:spPr>
          <a:xfrm>
            <a:off x="3282404" y="4683837"/>
            <a:ext cx="962818" cy="553484"/>
          </a:xfrm>
          <a:custGeom>
            <a:avLst/>
            <a:gdLst/>
            <a:ahLst/>
            <a:cxnLst/>
            <a:rect l="l" t="t" r="r" b="b"/>
            <a:pathLst>
              <a:path w="962818" h="553484">
                <a:moveTo>
                  <a:pt x="0" y="0"/>
                </a:moveTo>
                <a:lnTo>
                  <a:pt x="962818" y="0"/>
                </a:lnTo>
                <a:lnTo>
                  <a:pt x="962818" y="553484"/>
                </a:lnTo>
                <a:lnTo>
                  <a:pt x="0" y="553484"/>
                </a:lnTo>
                <a:lnTo>
                  <a:pt x="0" y="0"/>
                </a:lnTo>
                <a:close/>
              </a:path>
            </a:pathLst>
          </a:custGeom>
          <a:blipFill>
            <a:blip r:embed="rId9"/>
            <a:stretch>
              <a:fillRect l="-525890" r="-2022197" b="-1224371"/>
            </a:stretch>
          </a:blipFill>
        </p:spPr>
        <p:txBody>
          <a:bodyPr/>
          <a:lstStyle/>
          <a:p>
            <a:endParaRPr lang="en-US"/>
          </a:p>
        </p:txBody>
      </p:sp>
      <p:sp>
        <p:nvSpPr>
          <p:cNvPr id="18" name="Freeform 18"/>
          <p:cNvSpPr/>
          <p:nvPr/>
        </p:nvSpPr>
        <p:spPr>
          <a:xfrm>
            <a:off x="9117807" y="4683837"/>
            <a:ext cx="980594" cy="553484"/>
          </a:xfrm>
          <a:custGeom>
            <a:avLst/>
            <a:gdLst/>
            <a:ahLst/>
            <a:cxnLst/>
            <a:rect l="l" t="t" r="r" b="b"/>
            <a:pathLst>
              <a:path w="980594" h="553484">
                <a:moveTo>
                  <a:pt x="0" y="0"/>
                </a:moveTo>
                <a:lnTo>
                  <a:pt x="980594" y="0"/>
                </a:lnTo>
                <a:lnTo>
                  <a:pt x="980594" y="553484"/>
                </a:lnTo>
                <a:lnTo>
                  <a:pt x="0" y="553484"/>
                </a:lnTo>
                <a:lnTo>
                  <a:pt x="0" y="0"/>
                </a:lnTo>
                <a:close/>
              </a:path>
            </a:pathLst>
          </a:custGeom>
          <a:blipFill>
            <a:blip r:embed="rId9"/>
            <a:stretch>
              <a:fillRect l="-1346590" r="-1153495" b="-1224371"/>
            </a:stretch>
          </a:blipFill>
        </p:spPr>
        <p:txBody>
          <a:bodyPr/>
          <a:lstStyle/>
          <a:p>
            <a:endParaRPr lang="en-US"/>
          </a:p>
        </p:txBody>
      </p:sp>
      <p:sp>
        <p:nvSpPr>
          <p:cNvPr id="19" name="Freeform 19"/>
          <p:cNvSpPr/>
          <p:nvPr/>
        </p:nvSpPr>
        <p:spPr>
          <a:xfrm>
            <a:off x="14577127" y="4683837"/>
            <a:ext cx="1496086" cy="553484"/>
          </a:xfrm>
          <a:custGeom>
            <a:avLst/>
            <a:gdLst/>
            <a:ahLst/>
            <a:cxnLst/>
            <a:rect l="l" t="t" r="r" b="b"/>
            <a:pathLst>
              <a:path w="1496086" h="553484">
                <a:moveTo>
                  <a:pt x="0" y="0"/>
                </a:moveTo>
                <a:lnTo>
                  <a:pt x="1496086" y="0"/>
                </a:lnTo>
                <a:lnTo>
                  <a:pt x="1496086" y="553484"/>
                </a:lnTo>
                <a:lnTo>
                  <a:pt x="0" y="553484"/>
                </a:lnTo>
                <a:lnTo>
                  <a:pt x="0" y="0"/>
                </a:lnTo>
                <a:close/>
              </a:path>
            </a:pathLst>
          </a:custGeom>
          <a:blipFill>
            <a:blip r:embed="rId9"/>
            <a:stretch>
              <a:fillRect l="-1406578" r="-197621" b="-1224371"/>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TextBox 11"/>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grpSp>
        <p:nvGrpSpPr>
          <p:cNvPr id="12" name="Group 12"/>
          <p:cNvGrpSpPr/>
          <p:nvPr/>
        </p:nvGrpSpPr>
        <p:grpSpPr>
          <a:xfrm>
            <a:off x="865347" y="224489"/>
            <a:ext cx="13161598" cy="1667268"/>
            <a:chOff x="0" y="0"/>
            <a:chExt cx="36966996" cy="4682859"/>
          </a:xfrm>
        </p:grpSpPr>
        <p:sp>
          <p:nvSpPr>
            <p:cNvPr id="13" name="Freeform 13"/>
            <p:cNvSpPr/>
            <p:nvPr/>
          </p:nvSpPr>
          <p:spPr>
            <a:xfrm>
              <a:off x="0" y="0"/>
              <a:ext cx="36966996" cy="4682859"/>
            </a:xfrm>
            <a:custGeom>
              <a:avLst/>
              <a:gdLst/>
              <a:ahLst/>
              <a:cxnLst/>
              <a:rect l="l" t="t" r="r" b="b"/>
              <a:pathLst>
                <a:path w="36966996" h="4682859">
                  <a:moveTo>
                    <a:pt x="0" y="0"/>
                  </a:moveTo>
                  <a:lnTo>
                    <a:pt x="36966996" y="0"/>
                  </a:lnTo>
                  <a:lnTo>
                    <a:pt x="36966996" y="4682859"/>
                  </a:lnTo>
                  <a:lnTo>
                    <a:pt x="0" y="4682859"/>
                  </a:lnTo>
                  <a:close/>
                </a:path>
              </a:pathLst>
            </a:custGeom>
            <a:solidFill>
              <a:srgbClr val="000000">
                <a:alpha val="0"/>
              </a:srgbClr>
            </a:solidFill>
          </p:spPr>
          <p:txBody>
            <a:bodyPr/>
            <a:lstStyle/>
            <a:p>
              <a:endParaRPr lang="en-US"/>
            </a:p>
          </p:txBody>
        </p:sp>
        <p:sp>
          <p:nvSpPr>
            <p:cNvPr id="14" name="TextBox 14"/>
            <p:cNvSpPr txBox="1"/>
            <p:nvPr/>
          </p:nvSpPr>
          <p:spPr>
            <a:xfrm>
              <a:off x="0" y="47625"/>
              <a:ext cx="36966996" cy="4635234"/>
            </a:xfrm>
            <a:prstGeom prst="rect">
              <a:avLst/>
            </a:prstGeom>
          </p:spPr>
          <p:txBody>
            <a:bodyPr lIns="0" tIns="0" rIns="0" bIns="0" rtlCol="0" anchor="ctr"/>
            <a:lstStyle/>
            <a:p>
              <a:pPr algn="l">
                <a:lnSpc>
                  <a:spcPts val="5615"/>
                </a:lnSpc>
              </a:pPr>
              <a:r>
                <a:rPr lang="en-US" sz="5199" b="1">
                  <a:solidFill>
                    <a:srgbClr val="FFFFFF"/>
                  </a:solidFill>
                  <a:latin typeface="Trebuchet MS Bold"/>
                  <a:ea typeface="Trebuchet MS Bold"/>
                  <a:cs typeface="Trebuchet MS Bold"/>
                  <a:sym typeface="Trebuchet MS Bold"/>
                </a:rPr>
                <a:t>Results: Angular Performance on Specific Anatomical Regions</a:t>
              </a:r>
            </a:p>
          </p:txBody>
        </p:sp>
      </p:grpSp>
      <p:sp>
        <p:nvSpPr>
          <p:cNvPr id="15" name="Freeform 15"/>
          <p:cNvSpPr/>
          <p:nvPr/>
        </p:nvSpPr>
        <p:spPr>
          <a:xfrm>
            <a:off x="865347" y="5281719"/>
            <a:ext cx="16223147" cy="4349886"/>
          </a:xfrm>
          <a:custGeom>
            <a:avLst/>
            <a:gdLst/>
            <a:ahLst/>
            <a:cxnLst/>
            <a:rect l="l" t="t" r="r" b="b"/>
            <a:pathLst>
              <a:path w="16223147" h="4349886">
                <a:moveTo>
                  <a:pt x="0" y="0"/>
                </a:moveTo>
                <a:lnTo>
                  <a:pt x="16223147" y="0"/>
                </a:lnTo>
                <a:lnTo>
                  <a:pt x="16223147" y="4349886"/>
                </a:lnTo>
                <a:lnTo>
                  <a:pt x="0" y="4349886"/>
                </a:lnTo>
                <a:lnTo>
                  <a:pt x="0" y="0"/>
                </a:lnTo>
                <a:close/>
              </a:path>
            </a:pathLst>
          </a:custGeom>
          <a:blipFill>
            <a:blip r:embed="rId9"/>
            <a:stretch>
              <a:fillRect t="-7224"/>
            </a:stretch>
          </a:blipFill>
        </p:spPr>
        <p:txBody>
          <a:bodyPr/>
          <a:lstStyle/>
          <a:p>
            <a:endParaRPr lang="en-US"/>
          </a:p>
        </p:txBody>
      </p:sp>
      <p:sp>
        <p:nvSpPr>
          <p:cNvPr id="16" name="TextBox 16"/>
          <p:cNvSpPr txBox="1"/>
          <p:nvPr/>
        </p:nvSpPr>
        <p:spPr>
          <a:xfrm>
            <a:off x="585235" y="2470280"/>
            <a:ext cx="17702765" cy="2003949"/>
          </a:xfrm>
          <a:prstGeom prst="rect">
            <a:avLst/>
          </a:prstGeom>
        </p:spPr>
        <p:txBody>
          <a:bodyPr lIns="0" tIns="0" rIns="0" bIns="0" rtlCol="0" anchor="t">
            <a:spAutoFit/>
          </a:bodyPr>
          <a:lstStyle/>
          <a:p>
            <a:pPr marL="616256" lvl="1" indent="-308128" algn="l">
              <a:lnSpc>
                <a:spcPts val="3996"/>
              </a:lnSpc>
              <a:buFont typeface="Arial"/>
              <a:buChar char="•"/>
            </a:pPr>
            <a:r>
              <a:rPr lang="en-US" sz="2854" b="1" u="sng">
                <a:solidFill>
                  <a:srgbClr val="372F36"/>
                </a:solidFill>
                <a:latin typeface="Trebuchet MS Bold"/>
                <a:ea typeface="Trebuchet MS Bold"/>
                <a:cs typeface="Trebuchet MS Bold"/>
                <a:sym typeface="Trebuchet MS Bold"/>
              </a:rPr>
              <a:t>Core stability joints excel</a:t>
            </a:r>
            <a:r>
              <a:rPr lang="en-US" sz="2854">
                <a:solidFill>
                  <a:srgbClr val="372F36"/>
                </a:solidFill>
                <a:latin typeface="Trebuchet MS"/>
                <a:ea typeface="Trebuchet MS"/>
                <a:cs typeface="Trebuchet MS"/>
                <a:sym typeface="Trebuchet MS"/>
              </a:rPr>
              <a:t>: Pelvis (2.75°), Hip (5.19°) - ideal for postural assessment</a:t>
            </a:r>
          </a:p>
          <a:p>
            <a:pPr marL="616256" lvl="1" indent="-308128" algn="l">
              <a:lnSpc>
                <a:spcPts val="3996"/>
              </a:lnSpc>
              <a:buFont typeface="Arial"/>
              <a:buChar char="•"/>
            </a:pPr>
            <a:r>
              <a:rPr lang="en-US" sz="2854" b="1" u="sng">
                <a:solidFill>
                  <a:srgbClr val="372F36"/>
                </a:solidFill>
                <a:latin typeface="Trebuchet MS Bold"/>
                <a:ea typeface="Trebuchet MS Bold"/>
                <a:cs typeface="Trebuchet MS Bold"/>
                <a:sym typeface="Trebuchet MS Bold"/>
              </a:rPr>
              <a:t>Load-bearing complexity</a:t>
            </a:r>
            <a:r>
              <a:rPr lang="en-US" sz="2854">
                <a:solidFill>
                  <a:srgbClr val="372F36"/>
                </a:solidFill>
                <a:latin typeface="Trebuchet MS"/>
                <a:ea typeface="Trebuchet MS"/>
                <a:cs typeface="Trebuchet MS"/>
                <a:sym typeface="Trebuchet MS"/>
              </a:rPr>
              <a:t>: Knee (7.64°) highest error but preserved temporal patterns (0.95)</a:t>
            </a:r>
          </a:p>
          <a:p>
            <a:pPr marL="616256" lvl="1" indent="-308128" algn="l">
              <a:lnSpc>
                <a:spcPts val="3996"/>
              </a:lnSpc>
              <a:buFont typeface="Arial"/>
              <a:buChar char="•"/>
            </a:pPr>
            <a:r>
              <a:rPr lang="en-US" sz="2854" b="1" u="sng">
                <a:solidFill>
                  <a:srgbClr val="372F36"/>
                </a:solidFill>
                <a:latin typeface="Trebuchet MS Bold"/>
                <a:ea typeface="Trebuchet MS Bold"/>
                <a:cs typeface="Trebuchet MS Bold"/>
                <a:sym typeface="Trebuchet MS Bold"/>
              </a:rPr>
              <a:t>Rotational challenges</a:t>
            </a:r>
            <a:r>
              <a:rPr lang="en-US" sz="2854">
                <a:solidFill>
                  <a:srgbClr val="372F36"/>
                </a:solidFill>
                <a:latin typeface="Trebuchet MS"/>
                <a:ea typeface="Trebuchet MS"/>
                <a:cs typeface="Trebuchet MS"/>
                <a:sym typeface="Trebuchet MS"/>
              </a:rPr>
              <a:t>: Pelvis errors increase dramatically in transverse plane (8.05°)</a:t>
            </a:r>
          </a:p>
          <a:p>
            <a:pPr marL="616256" lvl="1" indent="-308128" algn="l">
              <a:lnSpc>
                <a:spcPts val="3996"/>
              </a:lnSpc>
              <a:buFont typeface="Arial"/>
              <a:buChar char="•"/>
            </a:pPr>
            <a:r>
              <a:rPr lang="en-US" sz="2854" b="1" u="sng">
                <a:solidFill>
                  <a:srgbClr val="372F36"/>
                </a:solidFill>
                <a:latin typeface="Trebuchet MS Bold"/>
                <a:ea typeface="Trebuchet MS Bold"/>
                <a:cs typeface="Trebuchet MS Bold"/>
                <a:sym typeface="Trebuchet MS Bold"/>
              </a:rPr>
              <a:t>Clinical relevance</a:t>
            </a:r>
            <a:r>
              <a:rPr lang="en-US" sz="2854">
                <a:solidFill>
                  <a:srgbClr val="372F36"/>
                </a:solidFill>
                <a:latin typeface="Trebuchet MS"/>
                <a:ea typeface="Trebuchet MS"/>
                <a:cs typeface="Trebuchet MS"/>
                <a:sym typeface="Trebuchet MS"/>
              </a:rPr>
              <a:t>: All major joints within acceptable thresholds for functional screening</a:t>
            </a:r>
          </a:p>
        </p:txBody>
      </p:sp>
      <p:sp>
        <p:nvSpPr>
          <p:cNvPr id="17" name="Freeform 17"/>
          <p:cNvSpPr/>
          <p:nvPr/>
        </p:nvSpPr>
        <p:spPr>
          <a:xfrm>
            <a:off x="3678239" y="4866758"/>
            <a:ext cx="962818" cy="553484"/>
          </a:xfrm>
          <a:custGeom>
            <a:avLst/>
            <a:gdLst/>
            <a:ahLst/>
            <a:cxnLst/>
            <a:rect l="l" t="t" r="r" b="b"/>
            <a:pathLst>
              <a:path w="962818" h="553484">
                <a:moveTo>
                  <a:pt x="0" y="0"/>
                </a:moveTo>
                <a:lnTo>
                  <a:pt x="962818" y="0"/>
                </a:lnTo>
                <a:lnTo>
                  <a:pt x="962818" y="553484"/>
                </a:lnTo>
                <a:lnTo>
                  <a:pt x="0" y="553484"/>
                </a:lnTo>
                <a:lnTo>
                  <a:pt x="0" y="0"/>
                </a:lnTo>
                <a:close/>
              </a:path>
            </a:pathLst>
          </a:custGeom>
          <a:blipFill>
            <a:blip r:embed="rId10"/>
            <a:stretch>
              <a:fillRect l="-525890" r="-2022197" b="-1224371"/>
            </a:stretch>
          </a:blipFill>
        </p:spPr>
        <p:txBody>
          <a:bodyPr/>
          <a:lstStyle/>
          <a:p>
            <a:endParaRPr lang="en-US"/>
          </a:p>
        </p:txBody>
      </p:sp>
      <p:sp>
        <p:nvSpPr>
          <p:cNvPr id="18" name="Freeform 18"/>
          <p:cNvSpPr/>
          <p:nvPr/>
        </p:nvSpPr>
        <p:spPr>
          <a:xfrm>
            <a:off x="8803538" y="4866758"/>
            <a:ext cx="980594" cy="553484"/>
          </a:xfrm>
          <a:custGeom>
            <a:avLst/>
            <a:gdLst/>
            <a:ahLst/>
            <a:cxnLst/>
            <a:rect l="l" t="t" r="r" b="b"/>
            <a:pathLst>
              <a:path w="980594" h="553484">
                <a:moveTo>
                  <a:pt x="0" y="0"/>
                </a:moveTo>
                <a:lnTo>
                  <a:pt x="980594" y="0"/>
                </a:lnTo>
                <a:lnTo>
                  <a:pt x="980594" y="553484"/>
                </a:lnTo>
                <a:lnTo>
                  <a:pt x="0" y="553484"/>
                </a:lnTo>
                <a:lnTo>
                  <a:pt x="0" y="0"/>
                </a:lnTo>
                <a:close/>
              </a:path>
            </a:pathLst>
          </a:custGeom>
          <a:blipFill>
            <a:blip r:embed="rId10"/>
            <a:stretch>
              <a:fillRect l="-1346590" r="-1153495" b="-1224371"/>
            </a:stretch>
          </a:blipFill>
        </p:spPr>
        <p:txBody>
          <a:bodyPr/>
          <a:lstStyle/>
          <a:p>
            <a:endParaRPr lang="en-US"/>
          </a:p>
        </p:txBody>
      </p:sp>
      <p:sp>
        <p:nvSpPr>
          <p:cNvPr id="19" name="Freeform 19"/>
          <p:cNvSpPr/>
          <p:nvPr/>
        </p:nvSpPr>
        <p:spPr>
          <a:xfrm>
            <a:off x="13760028" y="4866758"/>
            <a:ext cx="1496086" cy="553484"/>
          </a:xfrm>
          <a:custGeom>
            <a:avLst/>
            <a:gdLst/>
            <a:ahLst/>
            <a:cxnLst/>
            <a:rect l="l" t="t" r="r" b="b"/>
            <a:pathLst>
              <a:path w="1496086" h="553484">
                <a:moveTo>
                  <a:pt x="0" y="0"/>
                </a:moveTo>
                <a:lnTo>
                  <a:pt x="1496085" y="0"/>
                </a:lnTo>
                <a:lnTo>
                  <a:pt x="1496085" y="553484"/>
                </a:lnTo>
                <a:lnTo>
                  <a:pt x="0" y="553484"/>
                </a:lnTo>
                <a:lnTo>
                  <a:pt x="0" y="0"/>
                </a:lnTo>
                <a:close/>
              </a:path>
            </a:pathLst>
          </a:custGeom>
          <a:blipFill>
            <a:blip r:embed="rId10"/>
            <a:stretch>
              <a:fillRect l="-1406578" r="-197621" b="-1224371"/>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grpSp>
        <p:nvGrpSpPr>
          <p:cNvPr id="11" name="Group 11"/>
          <p:cNvGrpSpPr/>
          <p:nvPr/>
        </p:nvGrpSpPr>
        <p:grpSpPr>
          <a:xfrm>
            <a:off x="865347" y="313420"/>
            <a:ext cx="11730947" cy="1607982"/>
            <a:chOff x="0" y="0"/>
            <a:chExt cx="32948723" cy="4516342"/>
          </a:xfrm>
        </p:grpSpPr>
        <p:sp>
          <p:nvSpPr>
            <p:cNvPr id="12" name="Freeform 12"/>
            <p:cNvSpPr/>
            <p:nvPr/>
          </p:nvSpPr>
          <p:spPr>
            <a:xfrm>
              <a:off x="0" y="0"/>
              <a:ext cx="32948724" cy="4516342"/>
            </a:xfrm>
            <a:custGeom>
              <a:avLst/>
              <a:gdLst/>
              <a:ahLst/>
              <a:cxnLst/>
              <a:rect l="l" t="t" r="r" b="b"/>
              <a:pathLst>
                <a:path w="32948724" h="4516342">
                  <a:moveTo>
                    <a:pt x="0" y="0"/>
                  </a:moveTo>
                  <a:lnTo>
                    <a:pt x="32948724" y="0"/>
                  </a:lnTo>
                  <a:lnTo>
                    <a:pt x="32948724" y="4516342"/>
                  </a:lnTo>
                  <a:lnTo>
                    <a:pt x="0" y="4516342"/>
                  </a:lnTo>
                  <a:close/>
                </a:path>
              </a:pathLst>
            </a:custGeom>
            <a:solidFill>
              <a:srgbClr val="000000">
                <a:alpha val="0"/>
              </a:srgbClr>
            </a:solidFill>
          </p:spPr>
          <p:txBody>
            <a:bodyPr/>
            <a:lstStyle/>
            <a:p>
              <a:endParaRPr lang="en-US"/>
            </a:p>
          </p:txBody>
        </p:sp>
        <p:sp>
          <p:nvSpPr>
            <p:cNvPr id="13" name="TextBox 13"/>
            <p:cNvSpPr txBox="1"/>
            <p:nvPr/>
          </p:nvSpPr>
          <p:spPr>
            <a:xfrm>
              <a:off x="0" y="47625"/>
              <a:ext cx="32948723"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Results: 3D vs Biomechanical Validity</a:t>
              </a:r>
            </a:p>
          </p:txBody>
        </p:sp>
      </p:grpSp>
      <p:sp>
        <p:nvSpPr>
          <p:cNvPr id="14" name="Freeform 14"/>
          <p:cNvSpPr/>
          <p:nvPr/>
        </p:nvSpPr>
        <p:spPr>
          <a:xfrm>
            <a:off x="453199" y="4358880"/>
            <a:ext cx="7902291" cy="4899420"/>
          </a:xfrm>
          <a:custGeom>
            <a:avLst/>
            <a:gdLst/>
            <a:ahLst/>
            <a:cxnLst/>
            <a:rect l="l" t="t" r="r" b="b"/>
            <a:pathLst>
              <a:path w="7902291" h="4899420">
                <a:moveTo>
                  <a:pt x="0" y="0"/>
                </a:moveTo>
                <a:lnTo>
                  <a:pt x="7902291" y="0"/>
                </a:lnTo>
                <a:lnTo>
                  <a:pt x="7902291" y="4899420"/>
                </a:lnTo>
                <a:lnTo>
                  <a:pt x="0" y="4899420"/>
                </a:lnTo>
                <a:lnTo>
                  <a:pt x="0" y="0"/>
                </a:lnTo>
                <a:close/>
              </a:path>
            </a:pathLst>
          </a:custGeom>
          <a:blipFill>
            <a:blip r:embed="rId9"/>
            <a:stretch>
              <a:fillRect/>
            </a:stretch>
          </a:blipFill>
        </p:spPr>
        <p:txBody>
          <a:bodyPr/>
          <a:lstStyle/>
          <a:p>
            <a:endParaRPr lang="en-US"/>
          </a:p>
        </p:txBody>
      </p:sp>
      <p:sp>
        <p:nvSpPr>
          <p:cNvPr id="15" name="Freeform 15"/>
          <p:cNvSpPr/>
          <p:nvPr/>
        </p:nvSpPr>
        <p:spPr>
          <a:xfrm>
            <a:off x="8612363" y="4358880"/>
            <a:ext cx="9222438" cy="4899420"/>
          </a:xfrm>
          <a:custGeom>
            <a:avLst/>
            <a:gdLst/>
            <a:ahLst/>
            <a:cxnLst/>
            <a:rect l="l" t="t" r="r" b="b"/>
            <a:pathLst>
              <a:path w="9222438" h="4899420">
                <a:moveTo>
                  <a:pt x="0" y="0"/>
                </a:moveTo>
                <a:lnTo>
                  <a:pt x="9222438" y="0"/>
                </a:lnTo>
                <a:lnTo>
                  <a:pt x="9222438" y="4899420"/>
                </a:lnTo>
                <a:lnTo>
                  <a:pt x="0" y="4899420"/>
                </a:lnTo>
                <a:lnTo>
                  <a:pt x="0" y="0"/>
                </a:lnTo>
                <a:close/>
              </a:path>
            </a:pathLst>
          </a:custGeom>
          <a:blipFill>
            <a:blip r:embed="rId10"/>
            <a:stretch>
              <a:fillRect/>
            </a:stretch>
          </a:blipFill>
        </p:spPr>
        <p:txBody>
          <a:bodyPr/>
          <a:lstStyle/>
          <a:p>
            <a:endParaRPr lang="en-US"/>
          </a:p>
        </p:txBody>
      </p:sp>
      <p:sp>
        <p:nvSpPr>
          <p:cNvPr id="16" name="TextBox 16"/>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17" name="TextBox 17"/>
          <p:cNvSpPr txBox="1"/>
          <p:nvPr/>
        </p:nvSpPr>
        <p:spPr>
          <a:xfrm>
            <a:off x="537589" y="2641662"/>
            <a:ext cx="17212822" cy="1074944"/>
          </a:xfrm>
          <a:prstGeom prst="rect">
            <a:avLst/>
          </a:prstGeom>
        </p:spPr>
        <p:txBody>
          <a:bodyPr lIns="0" tIns="0" rIns="0" bIns="0" rtlCol="0" anchor="t">
            <a:spAutoFit/>
          </a:bodyPr>
          <a:lstStyle/>
          <a:p>
            <a:pPr marL="659435" lvl="1" indent="-329717" algn="l">
              <a:lnSpc>
                <a:spcPts val="4276"/>
              </a:lnSpc>
              <a:buFont typeface="Arial"/>
              <a:buChar char="•"/>
            </a:pPr>
            <a:r>
              <a:rPr lang="en-US" sz="3054" b="1" u="sng">
                <a:solidFill>
                  <a:srgbClr val="372F36"/>
                </a:solidFill>
                <a:latin typeface="Trebuchet MS Bold"/>
                <a:ea typeface="Trebuchet MS Bold"/>
                <a:cs typeface="Trebuchet MS Bold"/>
                <a:sym typeface="Trebuchet MS Bold"/>
              </a:rPr>
              <a:t>3D metric</a:t>
            </a:r>
            <a:r>
              <a:rPr lang="en-US" sz="3054">
                <a:solidFill>
                  <a:srgbClr val="372F36"/>
                </a:solidFill>
                <a:latin typeface="Trebuchet MS"/>
                <a:ea typeface="Trebuchet MS"/>
                <a:cs typeface="Trebuchet MS"/>
                <a:sym typeface="Trebuchet MS"/>
              </a:rPr>
              <a:t>: shows 50% difference</a:t>
            </a:r>
          </a:p>
          <a:p>
            <a:pPr marL="659435" lvl="1" indent="-329717" algn="l">
              <a:lnSpc>
                <a:spcPts val="4276"/>
              </a:lnSpc>
              <a:buFont typeface="Arial"/>
              <a:buChar char="•"/>
            </a:pPr>
            <a:r>
              <a:rPr lang="en-US" sz="3054" b="1" u="sng">
                <a:solidFill>
                  <a:srgbClr val="372F36"/>
                </a:solidFill>
                <a:latin typeface="Trebuchet MS Bold"/>
                <a:ea typeface="Trebuchet MS Bold"/>
                <a:cs typeface="Trebuchet MS Bold"/>
                <a:sym typeface="Trebuchet MS Bold"/>
              </a:rPr>
              <a:t>Biomechanical metric</a:t>
            </a:r>
            <a:r>
              <a:rPr lang="en-US" sz="3054">
                <a:solidFill>
                  <a:srgbClr val="372F36"/>
                </a:solidFill>
                <a:latin typeface="Trebuchet MS"/>
                <a:ea typeface="Trebuchet MS"/>
                <a:cs typeface="Trebuchet MS"/>
                <a:sym typeface="Trebuchet MS"/>
              </a:rPr>
              <a:t>: shows 10% difference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5">
              <a:extLst>
                <a:ext uri="{96DAC541-7B7A-43D3-8B79-37D633B846F1}">
                  <asvg:svgBlip xmlns:asvg="http://schemas.microsoft.com/office/drawing/2016/SVG/main" r:embed="rId6"/>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7">
              <a:extLst>
                <a:ext uri="{96DAC541-7B7A-43D3-8B79-37D633B846F1}">
                  <asvg:svgBlip xmlns:asvg="http://schemas.microsoft.com/office/drawing/2016/SVG/main" r:embed="rId8"/>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9">
              <a:extLst>
                <a:ext uri="{96DAC541-7B7A-43D3-8B79-37D633B846F1}">
                  <asvg:svgBlip xmlns:asvg="http://schemas.microsoft.com/office/drawing/2016/SVG/main" r:embed="rId10"/>
                </a:ext>
              </a:extLst>
            </a:blip>
            <a:stretch>
              <a:fillRect b="-365"/>
            </a:stretch>
          </a:blipFill>
        </p:spPr>
        <p:txBody>
          <a:bodyPr/>
          <a:lstStyle/>
          <a:p>
            <a:endParaRPr lang="en-US"/>
          </a:p>
        </p:txBody>
      </p:sp>
      <p:grpSp>
        <p:nvGrpSpPr>
          <p:cNvPr id="11" name="Group 11"/>
          <p:cNvGrpSpPr/>
          <p:nvPr/>
        </p:nvGrpSpPr>
        <p:grpSpPr>
          <a:xfrm>
            <a:off x="865347" y="313420"/>
            <a:ext cx="6848564" cy="1607982"/>
            <a:chOff x="0" y="0"/>
            <a:chExt cx="19235569" cy="4516342"/>
          </a:xfrm>
        </p:grpSpPr>
        <p:sp>
          <p:nvSpPr>
            <p:cNvPr id="12" name="Freeform 12"/>
            <p:cNvSpPr/>
            <p:nvPr/>
          </p:nvSpPr>
          <p:spPr>
            <a:xfrm>
              <a:off x="0" y="0"/>
              <a:ext cx="19235569" cy="4516342"/>
            </a:xfrm>
            <a:custGeom>
              <a:avLst/>
              <a:gdLst/>
              <a:ahLst/>
              <a:cxnLst/>
              <a:rect l="l" t="t" r="r" b="b"/>
              <a:pathLst>
                <a:path w="19235569" h="4516342">
                  <a:moveTo>
                    <a:pt x="0" y="0"/>
                  </a:moveTo>
                  <a:lnTo>
                    <a:pt x="19235569" y="0"/>
                  </a:lnTo>
                  <a:lnTo>
                    <a:pt x="19235569" y="4516342"/>
                  </a:lnTo>
                  <a:lnTo>
                    <a:pt x="0" y="4516342"/>
                  </a:lnTo>
                  <a:close/>
                </a:path>
              </a:pathLst>
            </a:custGeom>
            <a:solidFill>
              <a:srgbClr val="000000">
                <a:alpha val="0"/>
              </a:srgbClr>
            </a:solidFill>
          </p:spPr>
          <p:txBody>
            <a:bodyPr/>
            <a:lstStyle/>
            <a:p>
              <a:endParaRPr lang="en-US"/>
            </a:p>
          </p:txBody>
        </p:sp>
        <p:sp>
          <p:nvSpPr>
            <p:cNvPr id="13" name="TextBox 13"/>
            <p:cNvSpPr txBox="1"/>
            <p:nvPr/>
          </p:nvSpPr>
          <p:spPr>
            <a:xfrm>
              <a:off x="0" y="47625"/>
              <a:ext cx="19235569"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Impact &amp; Conclusions</a:t>
              </a:r>
            </a:p>
          </p:txBody>
        </p:sp>
      </p:grpSp>
      <p:pic>
        <p:nvPicPr>
          <p:cNvPr id="14" name="Picture 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rcRect/>
          <a:stretch>
            <a:fillRect/>
          </a:stretch>
        </p:blipFill>
        <p:spPr>
          <a:xfrm>
            <a:off x="13898549" y="2116249"/>
            <a:ext cx="4389451" cy="7754697"/>
          </a:xfrm>
          <a:prstGeom prst="rect">
            <a:avLst/>
          </a:prstGeom>
        </p:spPr>
      </p:pic>
      <p:sp>
        <p:nvSpPr>
          <p:cNvPr id="15" name="TextBox 15"/>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16" name="TextBox 16"/>
          <p:cNvSpPr txBox="1"/>
          <p:nvPr/>
        </p:nvSpPr>
        <p:spPr>
          <a:xfrm>
            <a:off x="320168" y="3549137"/>
            <a:ext cx="13187926" cy="1616574"/>
          </a:xfrm>
          <a:prstGeom prst="rect">
            <a:avLst/>
          </a:prstGeom>
        </p:spPr>
        <p:txBody>
          <a:bodyPr lIns="0" tIns="0" rIns="0" bIns="0" rtlCol="0" anchor="t">
            <a:spAutoFit/>
          </a:bodyPr>
          <a:lstStyle/>
          <a:p>
            <a:pPr marL="670444" lvl="1" indent="-335222" algn="l">
              <a:lnSpc>
                <a:spcPts val="4347"/>
              </a:lnSpc>
              <a:buFont typeface="Arial"/>
              <a:buChar char="•"/>
            </a:pPr>
            <a:r>
              <a:rPr lang="en-US" sz="3105" b="1" u="sng">
                <a:solidFill>
                  <a:srgbClr val="372F36"/>
                </a:solidFill>
                <a:latin typeface="Trebuchet MS Bold"/>
                <a:ea typeface="Trebuchet MS Bold"/>
                <a:cs typeface="Trebuchet MS Bold"/>
                <a:sym typeface="Trebuchet MS Bold"/>
              </a:rPr>
              <a:t>Dense keypoint adaptation</a:t>
            </a:r>
            <a:r>
              <a:rPr lang="en-US" sz="3105">
                <a:solidFill>
                  <a:srgbClr val="372F36"/>
                </a:solidFill>
                <a:latin typeface="Trebuchet MS"/>
                <a:ea typeface="Trebuchet MS"/>
                <a:cs typeface="Trebuchet MS"/>
                <a:sym typeface="Trebuchet MS"/>
              </a:rPr>
              <a:t>: 17→59 anatomical keypoints successfully</a:t>
            </a:r>
          </a:p>
          <a:p>
            <a:pPr marL="670444" lvl="1" indent="-335222" algn="l">
              <a:lnSpc>
                <a:spcPts val="4347"/>
              </a:lnSpc>
              <a:buFont typeface="Arial"/>
              <a:buChar char="•"/>
            </a:pPr>
            <a:r>
              <a:rPr lang="en-US" sz="3105" b="1" u="sng">
                <a:solidFill>
                  <a:srgbClr val="372F36"/>
                </a:solidFill>
                <a:latin typeface="Trebuchet MS Bold"/>
                <a:ea typeface="Trebuchet MS Bold"/>
                <a:cs typeface="Trebuchet MS Bold"/>
                <a:sym typeface="Trebuchet MS Bold"/>
              </a:rPr>
              <a:t>Clinical accuracy</a:t>
            </a:r>
            <a:r>
              <a:rPr lang="en-US" sz="3105">
                <a:solidFill>
                  <a:srgbClr val="372F36"/>
                </a:solidFill>
                <a:latin typeface="Trebuchet MS"/>
                <a:ea typeface="Trebuchet MS"/>
                <a:cs typeface="Trebuchet MS"/>
                <a:sym typeface="Trebuchet MS"/>
              </a:rPr>
              <a:t>: &lt;6.5° angular error</a:t>
            </a:r>
          </a:p>
          <a:p>
            <a:pPr marL="670444" lvl="1" indent="-335222" algn="l">
              <a:lnSpc>
                <a:spcPts val="4347"/>
              </a:lnSpc>
              <a:buFont typeface="Arial"/>
              <a:buChar char="•"/>
            </a:pPr>
            <a:r>
              <a:rPr lang="en-US" sz="3105" b="1" u="sng">
                <a:solidFill>
                  <a:srgbClr val="372F36"/>
                </a:solidFill>
                <a:latin typeface="Trebuchet MS Bold"/>
                <a:ea typeface="Trebuchet MS Bold"/>
                <a:cs typeface="Trebuchet MS Bold"/>
                <a:sym typeface="Trebuchet MS Bold"/>
              </a:rPr>
              <a:t>Biomechanical validation</a:t>
            </a:r>
            <a:r>
              <a:rPr lang="en-US" sz="3105">
                <a:solidFill>
                  <a:srgbClr val="372F36"/>
                </a:solidFill>
                <a:latin typeface="Trebuchet MS"/>
                <a:ea typeface="Trebuchet MS"/>
                <a:cs typeface="Trebuchet MS"/>
                <a:sym typeface="Trebuchet MS"/>
              </a:rPr>
              <a:t>: Conventional metrics misleading</a:t>
            </a:r>
          </a:p>
        </p:txBody>
      </p:sp>
      <p:sp>
        <p:nvSpPr>
          <p:cNvPr id="17" name="TextBox 17"/>
          <p:cNvSpPr txBox="1"/>
          <p:nvPr/>
        </p:nvSpPr>
        <p:spPr>
          <a:xfrm>
            <a:off x="683677" y="2688369"/>
            <a:ext cx="5497602" cy="632167"/>
          </a:xfrm>
          <a:prstGeom prst="rect">
            <a:avLst/>
          </a:prstGeom>
        </p:spPr>
        <p:txBody>
          <a:bodyPr lIns="0" tIns="0" rIns="0" bIns="0" rtlCol="0" anchor="t">
            <a:spAutoFit/>
          </a:bodyPr>
          <a:lstStyle/>
          <a:p>
            <a:pPr algn="ctr">
              <a:lnSpc>
                <a:spcPts val="5198"/>
              </a:lnSpc>
            </a:pPr>
            <a:r>
              <a:rPr lang="en-US" sz="3713" b="1">
                <a:solidFill>
                  <a:srgbClr val="372F36"/>
                </a:solidFill>
                <a:latin typeface="Canva Sans Bold"/>
                <a:ea typeface="Canva Sans Bold"/>
                <a:cs typeface="Canva Sans Bold"/>
                <a:sym typeface="Canva Sans Bold"/>
              </a:rPr>
              <a:t>Clinical Considerations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5">
              <a:extLst>
                <a:ext uri="{96DAC541-7B7A-43D3-8B79-37D633B846F1}">
                  <asvg:svgBlip xmlns:asvg="http://schemas.microsoft.com/office/drawing/2016/SVG/main" r:embed="rId6"/>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7">
              <a:extLst>
                <a:ext uri="{96DAC541-7B7A-43D3-8B79-37D633B846F1}">
                  <asvg:svgBlip xmlns:asvg="http://schemas.microsoft.com/office/drawing/2016/SVG/main" r:embed="rId8"/>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9">
              <a:extLst>
                <a:ext uri="{96DAC541-7B7A-43D3-8B79-37D633B846F1}">
                  <asvg:svgBlip xmlns:asvg="http://schemas.microsoft.com/office/drawing/2016/SVG/main" r:embed="rId10"/>
                </a:ext>
              </a:extLst>
            </a:blip>
            <a:stretch>
              <a:fillRect b="-365"/>
            </a:stretch>
          </a:blipFill>
        </p:spPr>
        <p:txBody>
          <a:bodyPr/>
          <a:lstStyle/>
          <a:p>
            <a:endParaRPr lang="en-US"/>
          </a:p>
        </p:txBody>
      </p:sp>
      <p:grpSp>
        <p:nvGrpSpPr>
          <p:cNvPr id="11" name="Group 11"/>
          <p:cNvGrpSpPr/>
          <p:nvPr/>
        </p:nvGrpSpPr>
        <p:grpSpPr>
          <a:xfrm>
            <a:off x="865347" y="313420"/>
            <a:ext cx="6848564" cy="1607982"/>
            <a:chOff x="0" y="0"/>
            <a:chExt cx="19235569" cy="4516342"/>
          </a:xfrm>
        </p:grpSpPr>
        <p:sp>
          <p:nvSpPr>
            <p:cNvPr id="12" name="Freeform 12"/>
            <p:cNvSpPr/>
            <p:nvPr/>
          </p:nvSpPr>
          <p:spPr>
            <a:xfrm>
              <a:off x="0" y="0"/>
              <a:ext cx="19235569" cy="4516342"/>
            </a:xfrm>
            <a:custGeom>
              <a:avLst/>
              <a:gdLst/>
              <a:ahLst/>
              <a:cxnLst/>
              <a:rect l="l" t="t" r="r" b="b"/>
              <a:pathLst>
                <a:path w="19235569" h="4516342">
                  <a:moveTo>
                    <a:pt x="0" y="0"/>
                  </a:moveTo>
                  <a:lnTo>
                    <a:pt x="19235569" y="0"/>
                  </a:lnTo>
                  <a:lnTo>
                    <a:pt x="19235569" y="4516342"/>
                  </a:lnTo>
                  <a:lnTo>
                    <a:pt x="0" y="4516342"/>
                  </a:lnTo>
                  <a:close/>
                </a:path>
              </a:pathLst>
            </a:custGeom>
            <a:solidFill>
              <a:srgbClr val="000000">
                <a:alpha val="0"/>
              </a:srgbClr>
            </a:solidFill>
          </p:spPr>
          <p:txBody>
            <a:bodyPr/>
            <a:lstStyle/>
            <a:p>
              <a:endParaRPr lang="en-US"/>
            </a:p>
          </p:txBody>
        </p:sp>
        <p:sp>
          <p:nvSpPr>
            <p:cNvPr id="13" name="TextBox 13"/>
            <p:cNvSpPr txBox="1"/>
            <p:nvPr/>
          </p:nvSpPr>
          <p:spPr>
            <a:xfrm>
              <a:off x="0" y="47625"/>
              <a:ext cx="19235569"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Impact &amp; Conclusions</a:t>
              </a:r>
            </a:p>
          </p:txBody>
        </p:sp>
      </p:grpSp>
      <p:pic>
        <p:nvPicPr>
          <p:cNvPr id="14" name="Picture 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rcRect/>
          <a:stretch>
            <a:fillRect/>
          </a:stretch>
        </p:blipFill>
        <p:spPr>
          <a:xfrm>
            <a:off x="13898549" y="2116249"/>
            <a:ext cx="4389451" cy="7754697"/>
          </a:xfrm>
          <a:prstGeom prst="rect">
            <a:avLst/>
          </a:prstGeom>
        </p:spPr>
      </p:pic>
      <p:sp>
        <p:nvSpPr>
          <p:cNvPr id="15" name="TextBox 15"/>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16" name="TextBox 16"/>
          <p:cNvSpPr txBox="1"/>
          <p:nvPr/>
        </p:nvSpPr>
        <p:spPr>
          <a:xfrm>
            <a:off x="320168" y="3549137"/>
            <a:ext cx="13187926" cy="1616574"/>
          </a:xfrm>
          <a:prstGeom prst="rect">
            <a:avLst/>
          </a:prstGeom>
        </p:spPr>
        <p:txBody>
          <a:bodyPr lIns="0" tIns="0" rIns="0" bIns="0" rtlCol="0" anchor="t">
            <a:spAutoFit/>
          </a:bodyPr>
          <a:lstStyle/>
          <a:p>
            <a:pPr marL="670444" lvl="1" indent="-335222" algn="l">
              <a:lnSpc>
                <a:spcPts val="4347"/>
              </a:lnSpc>
              <a:buFont typeface="Arial"/>
              <a:buChar char="•"/>
            </a:pPr>
            <a:r>
              <a:rPr lang="en-US" sz="3105" b="1" u="sng">
                <a:solidFill>
                  <a:srgbClr val="372F36"/>
                </a:solidFill>
                <a:latin typeface="Trebuchet MS Bold"/>
                <a:ea typeface="Trebuchet MS Bold"/>
                <a:cs typeface="Trebuchet MS Bold"/>
                <a:sym typeface="Trebuchet MS Bold"/>
              </a:rPr>
              <a:t>Dense keypoint adaptation</a:t>
            </a:r>
            <a:r>
              <a:rPr lang="en-US" sz="3105">
                <a:solidFill>
                  <a:srgbClr val="372F36"/>
                </a:solidFill>
                <a:latin typeface="Trebuchet MS"/>
                <a:ea typeface="Trebuchet MS"/>
                <a:cs typeface="Trebuchet MS"/>
                <a:sym typeface="Trebuchet MS"/>
              </a:rPr>
              <a:t>: 17→59 anatomical keypoints successfully</a:t>
            </a:r>
          </a:p>
          <a:p>
            <a:pPr marL="670444" lvl="1" indent="-335222" algn="l">
              <a:lnSpc>
                <a:spcPts val="4347"/>
              </a:lnSpc>
              <a:buFont typeface="Arial"/>
              <a:buChar char="•"/>
            </a:pPr>
            <a:r>
              <a:rPr lang="en-US" sz="3105" b="1" u="sng">
                <a:solidFill>
                  <a:srgbClr val="372F36"/>
                </a:solidFill>
                <a:latin typeface="Trebuchet MS Bold"/>
                <a:ea typeface="Trebuchet MS Bold"/>
                <a:cs typeface="Trebuchet MS Bold"/>
                <a:sym typeface="Trebuchet MS Bold"/>
              </a:rPr>
              <a:t>Clinical accuracy</a:t>
            </a:r>
            <a:r>
              <a:rPr lang="en-US" sz="3105">
                <a:solidFill>
                  <a:srgbClr val="372F36"/>
                </a:solidFill>
                <a:latin typeface="Trebuchet MS"/>
                <a:ea typeface="Trebuchet MS"/>
                <a:cs typeface="Trebuchet MS"/>
                <a:sym typeface="Trebuchet MS"/>
              </a:rPr>
              <a:t>: &lt;6.5° angular error</a:t>
            </a:r>
          </a:p>
          <a:p>
            <a:pPr marL="670444" lvl="1" indent="-335222" algn="l">
              <a:lnSpc>
                <a:spcPts val="4347"/>
              </a:lnSpc>
              <a:buFont typeface="Arial"/>
              <a:buChar char="•"/>
            </a:pPr>
            <a:r>
              <a:rPr lang="en-US" sz="3105" b="1" u="sng">
                <a:solidFill>
                  <a:srgbClr val="372F36"/>
                </a:solidFill>
                <a:latin typeface="Trebuchet MS Bold"/>
                <a:ea typeface="Trebuchet MS Bold"/>
                <a:cs typeface="Trebuchet MS Bold"/>
                <a:sym typeface="Trebuchet MS Bold"/>
              </a:rPr>
              <a:t>Biomechanical validation</a:t>
            </a:r>
            <a:r>
              <a:rPr lang="en-US" sz="3105">
                <a:solidFill>
                  <a:srgbClr val="372F36"/>
                </a:solidFill>
                <a:latin typeface="Trebuchet MS"/>
                <a:ea typeface="Trebuchet MS"/>
                <a:cs typeface="Trebuchet MS"/>
                <a:sym typeface="Trebuchet MS"/>
              </a:rPr>
              <a:t>: Conventional metrics misleading</a:t>
            </a:r>
          </a:p>
        </p:txBody>
      </p:sp>
      <p:sp>
        <p:nvSpPr>
          <p:cNvPr id="17" name="TextBox 17"/>
          <p:cNvSpPr txBox="1"/>
          <p:nvPr/>
        </p:nvSpPr>
        <p:spPr>
          <a:xfrm>
            <a:off x="320168" y="6530862"/>
            <a:ext cx="13187926" cy="2758440"/>
          </a:xfrm>
          <a:prstGeom prst="rect">
            <a:avLst/>
          </a:prstGeom>
        </p:spPr>
        <p:txBody>
          <a:bodyPr lIns="0" tIns="0" rIns="0" bIns="0" rtlCol="0" anchor="t">
            <a:spAutoFit/>
          </a:bodyPr>
          <a:lstStyle/>
          <a:p>
            <a:pPr marL="680085" lvl="1" indent="-340042" algn="l">
              <a:lnSpc>
                <a:spcPts val="4409"/>
              </a:lnSpc>
              <a:buFont typeface="Arial"/>
              <a:buChar char="•"/>
            </a:pPr>
            <a:r>
              <a:rPr lang="en-US" sz="3150" b="1" u="sng">
                <a:solidFill>
                  <a:srgbClr val="372F36"/>
                </a:solidFill>
                <a:latin typeface="Trebuchet MS Bold"/>
                <a:ea typeface="Trebuchet MS Bold"/>
                <a:cs typeface="Trebuchet MS Bold"/>
                <a:sym typeface="Trebuchet MS Bold"/>
              </a:rPr>
              <a:t>Accessible screening</a:t>
            </a:r>
            <a:r>
              <a:rPr lang="en-US" sz="3150">
                <a:solidFill>
                  <a:srgbClr val="372F36"/>
                </a:solidFill>
                <a:latin typeface="Trebuchet MS"/>
                <a:ea typeface="Trebuchet MS"/>
                <a:cs typeface="Trebuchet MS"/>
                <a:sym typeface="Trebuchet MS"/>
              </a:rPr>
              <a:t>: Markerless assessment where mocap unavailable</a:t>
            </a:r>
          </a:p>
          <a:p>
            <a:pPr marL="680085" lvl="1" indent="-340042" algn="l">
              <a:lnSpc>
                <a:spcPts val="4409"/>
              </a:lnSpc>
              <a:buFont typeface="Arial"/>
              <a:buChar char="•"/>
            </a:pPr>
            <a:r>
              <a:rPr lang="en-US" sz="3150" b="1" u="sng">
                <a:solidFill>
                  <a:srgbClr val="372F36"/>
                </a:solidFill>
                <a:latin typeface="Trebuchet MS Bold"/>
                <a:ea typeface="Trebuchet MS Bold"/>
                <a:cs typeface="Trebuchet MS Bold"/>
                <a:sym typeface="Trebuchet MS Bold"/>
              </a:rPr>
              <a:t>Real-time analysis</a:t>
            </a:r>
            <a:r>
              <a:rPr lang="en-US" sz="3150">
                <a:solidFill>
                  <a:srgbClr val="372F36"/>
                </a:solidFill>
                <a:latin typeface="Trebuchet MS"/>
                <a:ea typeface="Trebuchet MS"/>
                <a:cs typeface="Trebuchet MS"/>
                <a:sym typeface="Trebuchet MS"/>
              </a:rPr>
              <a:t>: Immediate movement feedback capability</a:t>
            </a:r>
          </a:p>
          <a:p>
            <a:pPr marL="680085" lvl="1" indent="-340042" algn="l">
              <a:lnSpc>
                <a:spcPts val="4409"/>
              </a:lnSpc>
              <a:buFont typeface="Arial"/>
              <a:buChar char="•"/>
            </a:pPr>
            <a:r>
              <a:rPr lang="en-US" sz="3150" b="1" u="sng">
                <a:solidFill>
                  <a:srgbClr val="372F36"/>
                </a:solidFill>
                <a:latin typeface="Trebuchet MS Bold"/>
                <a:ea typeface="Trebuchet MS Bold"/>
                <a:cs typeface="Trebuchet MS Bold"/>
                <a:sym typeface="Trebuchet MS Bold"/>
              </a:rPr>
              <a:t>Movement quality detection</a:t>
            </a:r>
            <a:r>
              <a:rPr lang="en-US" sz="3150">
                <a:solidFill>
                  <a:srgbClr val="372F36"/>
                </a:solidFill>
                <a:latin typeface="Trebuchet MS"/>
                <a:ea typeface="Trebuchet MS"/>
                <a:cs typeface="Trebuchet MS"/>
                <a:sym typeface="Trebuchet MS"/>
              </a:rPr>
              <a:t>: Preserved temporal patterns enable functional screening</a:t>
            </a:r>
          </a:p>
        </p:txBody>
      </p:sp>
      <p:sp>
        <p:nvSpPr>
          <p:cNvPr id="18" name="TextBox 18"/>
          <p:cNvSpPr txBox="1"/>
          <p:nvPr/>
        </p:nvSpPr>
        <p:spPr>
          <a:xfrm>
            <a:off x="847030" y="5752651"/>
            <a:ext cx="4867970" cy="632167"/>
          </a:xfrm>
          <a:prstGeom prst="rect">
            <a:avLst/>
          </a:prstGeom>
        </p:spPr>
        <p:txBody>
          <a:bodyPr wrap="square" lIns="0" tIns="0" rIns="0" bIns="0" rtlCol="0" anchor="t">
            <a:spAutoFit/>
          </a:bodyPr>
          <a:lstStyle/>
          <a:p>
            <a:pPr algn="ctr">
              <a:lnSpc>
                <a:spcPts val="5198"/>
              </a:lnSpc>
            </a:pPr>
            <a:r>
              <a:rPr lang="en-US" sz="3713" b="1" dirty="0">
                <a:solidFill>
                  <a:srgbClr val="372F36"/>
                </a:solidFill>
                <a:latin typeface="Canva Sans Bold"/>
                <a:ea typeface="Canva Sans Bold"/>
                <a:cs typeface="Canva Sans Bold"/>
                <a:sym typeface="Canva Sans Bold"/>
              </a:rPr>
              <a:t>Clinical Applications</a:t>
            </a:r>
          </a:p>
        </p:txBody>
      </p:sp>
      <p:sp>
        <p:nvSpPr>
          <p:cNvPr id="19" name="TextBox 19"/>
          <p:cNvSpPr txBox="1"/>
          <p:nvPr/>
        </p:nvSpPr>
        <p:spPr>
          <a:xfrm>
            <a:off x="683677" y="2688369"/>
            <a:ext cx="5497602" cy="632167"/>
          </a:xfrm>
          <a:prstGeom prst="rect">
            <a:avLst/>
          </a:prstGeom>
        </p:spPr>
        <p:txBody>
          <a:bodyPr lIns="0" tIns="0" rIns="0" bIns="0" rtlCol="0" anchor="t">
            <a:spAutoFit/>
          </a:bodyPr>
          <a:lstStyle/>
          <a:p>
            <a:pPr algn="ctr">
              <a:lnSpc>
                <a:spcPts val="5198"/>
              </a:lnSpc>
            </a:pPr>
            <a:r>
              <a:rPr lang="en-US" sz="3713" b="1">
                <a:solidFill>
                  <a:srgbClr val="372F36"/>
                </a:solidFill>
                <a:latin typeface="Canva Sans Bold"/>
                <a:ea typeface="Canva Sans Bold"/>
                <a:cs typeface="Canva Sans Bold"/>
                <a:sym typeface="Canva Sans Bold"/>
              </a:rPr>
              <a:t>Clinical Considerations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09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16" repeatCount="indefinite" fill="hold" display="0">
                  <p:stCondLst>
                    <p:cond delay="indefinite"/>
                  </p:stCondLst>
                </p:cTn>
                <p:tgtEl>
                  <p:spTgt spid="14"/>
                </p:tgtEl>
              </p:cMediaNode>
            </p:video>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4"/>
                                        </p:tgtEl>
                                      </p:cBhvr>
                                    </p:cmd>
                                  </p:childTnLst>
                                </p:cTn>
                              </p:par>
                            </p:childTnLst>
                          </p:cTn>
                        </p:par>
                      </p:childTnLst>
                    </p:cTn>
                  </p:par>
                </p:childTnLst>
              </p:cTn>
              <p:nextCondLst>
                <p:cond evt="onClick" delay="0">
                  <p:tgtEl>
                    <p:spTgt spid="14"/>
                  </p:tgtEl>
                </p:cond>
              </p:nextCondLst>
            </p:seq>
          </p:childTnLst>
        </p:cTn>
      </p:par>
    </p:tnLst>
    <p:bldLst>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TextBox 4"/>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5" name="AutoShape 5"/>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6" name="Group 6"/>
          <p:cNvGrpSpPr/>
          <p:nvPr/>
        </p:nvGrpSpPr>
        <p:grpSpPr>
          <a:xfrm>
            <a:off x="0" y="-19050"/>
            <a:ext cx="18288000" cy="2128127"/>
            <a:chOff x="0" y="0"/>
            <a:chExt cx="24384000" cy="2837502"/>
          </a:xfrm>
        </p:grpSpPr>
        <p:sp>
          <p:nvSpPr>
            <p:cNvPr id="7" name="Freeform 7"/>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8" name="Freeform 8"/>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9" name="AutoShape 9"/>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10" name="AutoShape 10"/>
          <p:cNvSpPr/>
          <p:nvPr/>
        </p:nvSpPr>
        <p:spPr>
          <a:xfrm rot="5397110">
            <a:off x="8207063" y="5023883"/>
            <a:ext cx="11333205" cy="0"/>
          </a:xfrm>
          <a:prstGeom prst="line">
            <a:avLst/>
          </a:prstGeom>
          <a:ln w="9525" cap="rnd">
            <a:solidFill>
              <a:srgbClr val="61223B"/>
            </a:solidFill>
            <a:prstDash val="solid"/>
            <a:headEnd type="none" w="sm" len="sm"/>
            <a:tailEnd type="none" w="sm" len="sm"/>
          </a:ln>
        </p:spPr>
        <p:txBody>
          <a:bodyPr/>
          <a:lstStyle/>
          <a:p>
            <a:endParaRPr lang="en-US"/>
          </a:p>
        </p:txBody>
      </p:sp>
      <p:sp>
        <p:nvSpPr>
          <p:cNvPr id="11" name="AutoShape 11"/>
          <p:cNvSpPr/>
          <p:nvPr/>
        </p:nvSpPr>
        <p:spPr>
          <a:xfrm rot="1612">
            <a:off x="-537351" y="2546091"/>
            <a:ext cx="20308040" cy="0"/>
          </a:xfrm>
          <a:prstGeom prst="line">
            <a:avLst/>
          </a:prstGeom>
          <a:ln w="9525" cap="rnd">
            <a:solidFill>
              <a:srgbClr val="EBA900"/>
            </a:solidFill>
            <a:prstDash val="solid"/>
            <a:headEnd type="none" w="sm" len="sm"/>
            <a:tailEnd type="none" w="sm" len="sm"/>
          </a:ln>
        </p:spPr>
        <p:txBody>
          <a:bodyPr/>
          <a:lstStyle/>
          <a:p>
            <a:endParaRPr lang="en-US"/>
          </a:p>
        </p:txBody>
      </p:sp>
      <p:grpSp>
        <p:nvGrpSpPr>
          <p:cNvPr id="12" name="Group 12"/>
          <p:cNvGrpSpPr>
            <a:grpSpLocks noChangeAspect="1"/>
          </p:cNvGrpSpPr>
          <p:nvPr/>
        </p:nvGrpSpPr>
        <p:grpSpPr>
          <a:xfrm>
            <a:off x="0" y="-3"/>
            <a:ext cx="18288000" cy="10287002"/>
            <a:chOff x="0" y="0"/>
            <a:chExt cx="24384000" cy="13716002"/>
          </a:xfrm>
        </p:grpSpPr>
        <p:sp>
          <p:nvSpPr>
            <p:cNvPr id="13" name="Freeform 1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5"/>
              <a:stretch>
                <a:fillRect b="-111"/>
              </a:stretch>
            </a:blipFill>
          </p:spPr>
          <p:txBody>
            <a:bodyPr/>
            <a:lstStyle/>
            <a:p>
              <a:endParaRPr lang="en-US"/>
            </a:p>
          </p:txBody>
        </p:sp>
      </p:grpSp>
      <p:grpSp>
        <p:nvGrpSpPr>
          <p:cNvPr id="14" name="Group 14"/>
          <p:cNvGrpSpPr/>
          <p:nvPr/>
        </p:nvGrpSpPr>
        <p:grpSpPr>
          <a:xfrm>
            <a:off x="0" y="4111171"/>
            <a:ext cx="6845294" cy="3685291"/>
            <a:chOff x="0" y="0"/>
            <a:chExt cx="9127058" cy="4913722"/>
          </a:xfrm>
        </p:grpSpPr>
        <p:sp>
          <p:nvSpPr>
            <p:cNvPr id="15" name="Freeform 15"/>
            <p:cNvSpPr/>
            <p:nvPr/>
          </p:nvSpPr>
          <p:spPr>
            <a:xfrm>
              <a:off x="0" y="0"/>
              <a:ext cx="9127109" cy="4913757"/>
            </a:xfrm>
            <a:custGeom>
              <a:avLst/>
              <a:gdLst/>
              <a:ahLst/>
              <a:cxnLst/>
              <a:rect l="l" t="t" r="r" b="b"/>
              <a:pathLst>
                <a:path w="9127109" h="4913757">
                  <a:moveTo>
                    <a:pt x="9127109" y="2245995"/>
                  </a:moveTo>
                  <a:lnTo>
                    <a:pt x="9126601" y="3744722"/>
                  </a:lnTo>
                  <a:cubicBezTo>
                    <a:pt x="9126474" y="4390390"/>
                    <a:pt x="8602218" y="4913757"/>
                    <a:pt x="7955661" y="4913757"/>
                  </a:cubicBezTo>
                  <a:lnTo>
                    <a:pt x="0" y="4913757"/>
                  </a:lnTo>
                  <a:lnTo>
                    <a:pt x="0" y="0"/>
                  </a:lnTo>
                  <a:lnTo>
                    <a:pt x="9127109" y="0"/>
                  </a:lnTo>
                  <a:lnTo>
                    <a:pt x="9127109" y="2245995"/>
                  </a:lnTo>
                  <a:close/>
                </a:path>
              </a:pathLst>
            </a:custGeom>
            <a:solidFill>
              <a:srgbClr val="000000">
                <a:alpha val="3922"/>
              </a:srgbClr>
            </a:solidFill>
          </p:spPr>
          <p:txBody>
            <a:bodyPr/>
            <a:lstStyle/>
            <a:p>
              <a:endParaRPr lang="en-US"/>
            </a:p>
          </p:txBody>
        </p:sp>
      </p:grpSp>
      <p:sp>
        <p:nvSpPr>
          <p:cNvPr id="16" name="TextBox 16"/>
          <p:cNvSpPr txBox="1"/>
          <p:nvPr/>
        </p:nvSpPr>
        <p:spPr>
          <a:xfrm>
            <a:off x="16126294" y="9846399"/>
            <a:ext cx="1966856" cy="273858"/>
          </a:xfrm>
          <a:prstGeom prst="rect">
            <a:avLst/>
          </a:prstGeom>
        </p:spPr>
        <p:txBody>
          <a:bodyPr lIns="0" tIns="0" rIns="0" bIns="0" rtlCol="0" anchor="t">
            <a:spAutoFit/>
          </a:bodyPr>
          <a:lstStyle/>
          <a:p>
            <a:pPr algn="r">
              <a:lnSpc>
                <a:spcPts val="1620"/>
              </a:lnSpc>
            </a:pPr>
            <a:r>
              <a:rPr lang="en-US" sz="1350">
                <a:solidFill>
                  <a:srgbClr val="F2F2F2"/>
                </a:solidFill>
                <a:latin typeface="Trebuchet MS"/>
                <a:ea typeface="Trebuchet MS"/>
                <a:cs typeface="Trebuchet MS"/>
                <a:sym typeface="Trebuchet MS"/>
              </a:rPr>
              <a:t>Photo by Stefan Els</a:t>
            </a:r>
          </a:p>
        </p:txBody>
      </p:sp>
      <p:sp>
        <p:nvSpPr>
          <p:cNvPr id="17" name="Freeform 17"/>
          <p:cNvSpPr/>
          <p:nvPr/>
        </p:nvSpPr>
        <p:spPr>
          <a:xfrm>
            <a:off x="12938232" y="292473"/>
            <a:ext cx="5051323" cy="2730761"/>
          </a:xfrm>
          <a:custGeom>
            <a:avLst/>
            <a:gdLst/>
            <a:ahLst/>
            <a:cxnLst/>
            <a:rect l="l" t="t" r="r" b="b"/>
            <a:pathLst>
              <a:path w="5051323" h="2730761">
                <a:moveTo>
                  <a:pt x="0" y="0"/>
                </a:moveTo>
                <a:lnTo>
                  <a:pt x="5051323" y="0"/>
                </a:lnTo>
                <a:lnTo>
                  <a:pt x="5051323" y="2730761"/>
                </a:lnTo>
                <a:lnTo>
                  <a:pt x="0" y="2730761"/>
                </a:lnTo>
                <a:lnTo>
                  <a:pt x="0" y="0"/>
                </a:lnTo>
                <a:close/>
              </a:path>
            </a:pathLst>
          </a:custGeom>
          <a:blipFill>
            <a:blip r:embed="rId3">
              <a:extLst>
                <a:ext uri="{96DAC541-7B7A-43D3-8B79-37D633B846F1}">
                  <asvg:svgBlip xmlns:asvg="http://schemas.microsoft.com/office/drawing/2016/SVG/main" r:embed="rId4"/>
                </a:ext>
              </a:extLst>
            </a:blip>
            <a:stretch>
              <a:fillRect l="-10" r="-10"/>
            </a:stretch>
          </a:blipFill>
        </p:spPr>
        <p:txBody>
          <a:bodyPr/>
          <a:lstStyle/>
          <a:p>
            <a:endParaRPr lang="en-US"/>
          </a:p>
        </p:txBody>
      </p:sp>
      <p:grpSp>
        <p:nvGrpSpPr>
          <p:cNvPr id="18" name="Group 18"/>
          <p:cNvGrpSpPr/>
          <p:nvPr/>
        </p:nvGrpSpPr>
        <p:grpSpPr>
          <a:xfrm>
            <a:off x="1323112" y="4861752"/>
            <a:ext cx="4199067" cy="2184130"/>
            <a:chOff x="0" y="0"/>
            <a:chExt cx="5598756" cy="2912174"/>
          </a:xfrm>
        </p:grpSpPr>
        <p:sp>
          <p:nvSpPr>
            <p:cNvPr id="19" name="Freeform 19"/>
            <p:cNvSpPr/>
            <p:nvPr/>
          </p:nvSpPr>
          <p:spPr>
            <a:xfrm>
              <a:off x="0" y="0"/>
              <a:ext cx="5598756" cy="2912174"/>
            </a:xfrm>
            <a:custGeom>
              <a:avLst/>
              <a:gdLst/>
              <a:ahLst/>
              <a:cxnLst/>
              <a:rect l="l" t="t" r="r" b="b"/>
              <a:pathLst>
                <a:path w="5598756" h="2912174">
                  <a:moveTo>
                    <a:pt x="0" y="0"/>
                  </a:moveTo>
                  <a:lnTo>
                    <a:pt x="5598756" y="0"/>
                  </a:lnTo>
                  <a:lnTo>
                    <a:pt x="5598756" y="2912174"/>
                  </a:lnTo>
                  <a:lnTo>
                    <a:pt x="0" y="2912174"/>
                  </a:lnTo>
                  <a:close/>
                </a:path>
              </a:pathLst>
            </a:custGeom>
            <a:solidFill>
              <a:srgbClr val="000000">
                <a:alpha val="0"/>
              </a:srgbClr>
            </a:solidFill>
          </p:spPr>
          <p:txBody>
            <a:bodyPr/>
            <a:lstStyle/>
            <a:p>
              <a:endParaRPr lang="en-US"/>
            </a:p>
          </p:txBody>
        </p:sp>
        <p:sp>
          <p:nvSpPr>
            <p:cNvPr id="20" name="TextBox 20"/>
            <p:cNvSpPr txBox="1"/>
            <p:nvPr/>
          </p:nvSpPr>
          <p:spPr>
            <a:xfrm>
              <a:off x="0" y="47625"/>
              <a:ext cx="5598756" cy="2864549"/>
            </a:xfrm>
            <a:prstGeom prst="rect">
              <a:avLst/>
            </a:prstGeom>
          </p:spPr>
          <p:txBody>
            <a:bodyPr lIns="0" tIns="0" rIns="0" bIns="0" rtlCol="0" anchor="ctr"/>
            <a:lstStyle/>
            <a:p>
              <a:pPr algn="l">
                <a:lnSpc>
                  <a:spcPts val="5184"/>
                </a:lnSpc>
              </a:pPr>
              <a:r>
                <a:rPr lang="en-US" sz="4800" b="1">
                  <a:solidFill>
                    <a:srgbClr val="FFFFFF"/>
                  </a:solidFill>
                  <a:latin typeface="Trebuchet MS Bold"/>
                  <a:ea typeface="Trebuchet MS Bold"/>
                  <a:cs typeface="Trebuchet MS Bold"/>
                  <a:sym typeface="Trebuchet MS Bold"/>
                </a:rPr>
                <a:t>Thank you</a:t>
              </a:r>
            </a:p>
            <a:p>
              <a:pPr algn="l">
                <a:lnSpc>
                  <a:spcPts val="5184"/>
                </a:lnSpc>
              </a:pPr>
              <a:r>
                <a:rPr lang="en-US" sz="4800" b="1">
                  <a:solidFill>
                    <a:srgbClr val="FFFFFF"/>
                  </a:solidFill>
                  <a:latin typeface="Trebuchet MS Bold"/>
                  <a:ea typeface="Trebuchet MS Bold"/>
                  <a:cs typeface="Trebuchet MS Bold"/>
                  <a:sym typeface="Trebuchet MS Bold"/>
                </a:rPr>
                <a:t>Enkosi</a:t>
              </a:r>
            </a:p>
            <a:p>
              <a:pPr algn="l">
                <a:lnSpc>
                  <a:spcPts val="5184"/>
                </a:lnSpc>
              </a:pPr>
              <a:r>
                <a:rPr lang="en-US" sz="4800" b="1">
                  <a:solidFill>
                    <a:srgbClr val="FFFFFF"/>
                  </a:solidFill>
                  <a:latin typeface="Trebuchet MS Bold"/>
                  <a:ea typeface="Trebuchet MS Bold"/>
                  <a:cs typeface="Trebuchet MS Bold"/>
                  <a:sym typeface="Trebuchet MS Bold"/>
                </a:rPr>
                <a:t>Dankie</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TextBox 4"/>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5" name="AutoShape 5"/>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6" name="Group 6"/>
          <p:cNvGrpSpPr/>
          <p:nvPr/>
        </p:nvGrpSpPr>
        <p:grpSpPr>
          <a:xfrm>
            <a:off x="0" y="-19050"/>
            <a:ext cx="18288000" cy="2128127"/>
            <a:chOff x="0" y="0"/>
            <a:chExt cx="24384000" cy="2837502"/>
          </a:xfrm>
        </p:grpSpPr>
        <p:sp>
          <p:nvSpPr>
            <p:cNvPr id="7" name="Freeform 7"/>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8" name="Freeform 8"/>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9" name="AutoShape 9"/>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10" name="Freeform 10"/>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1" name="Freeform 11"/>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2" name="Freeform 12"/>
          <p:cNvSpPr/>
          <p:nvPr/>
        </p:nvSpPr>
        <p:spPr>
          <a:xfrm>
            <a:off x="179672" y="2671995"/>
            <a:ext cx="11301259" cy="4930174"/>
          </a:xfrm>
          <a:custGeom>
            <a:avLst/>
            <a:gdLst/>
            <a:ahLst/>
            <a:cxnLst/>
            <a:rect l="l" t="t" r="r" b="b"/>
            <a:pathLst>
              <a:path w="11301259" h="4930174">
                <a:moveTo>
                  <a:pt x="0" y="0"/>
                </a:moveTo>
                <a:lnTo>
                  <a:pt x="11301259" y="0"/>
                </a:lnTo>
                <a:lnTo>
                  <a:pt x="11301259" y="4930174"/>
                </a:lnTo>
                <a:lnTo>
                  <a:pt x="0" y="4930174"/>
                </a:lnTo>
                <a:lnTo>
                  <a:pt x="0" y="0"/>
                </a:lnTo>
                <a:close/>
              </a:path>
            </a:pathLst>
          </a:custGeom>
          <a:blipFill>
            <a:blip r:embed="rId9"/>
            <a:stretch>
              <a:fillRect/>
            </a:stretch>
          </a:blipFill>
        </p:spPr>
        <p:txBody>
          <a:bodyPr/>
          <a:lstStyle/>
          <a:p>
            <a:endParaRPr lang="en-US"/>
          </a:p>
        </p:txBody>
      </p:sp>
      <p:sp>
        <p:nvSpPr>
          <p:cNvPr id="13" name="Freeform 13"/>
          <p:cNvSpPr/>
          <p:nvPr/>
        </p:nvSpPr>
        <p:spPr>
          <a:xfrm>
            <a:off x="11794670" y="2872633"/>
            <a:ext cx="6445705" cy="4729536"/>
          </a:xfrm>
          <a:custGeom>
            <a:avLst/>
            <a:gdLst/>
            <a:ahLst/>
            <a:cxnLst/>
            <a:rect l="l" t="t" r="r" b="b"/>
            <a:pathLst>
              <a:path w="6445705" h="4729536">
                <a:moveTo>
                  <a:pt x="0" y="0"/>
                </a:moveTo>
                <a:lnTo>
                  <a:pt x="6445705" y="0"/>
                </a:lnTo>
                <a:lnTo>
                  <a:pt x="6445705" y="4729536"/>
                </a:lnTo>
                <a:lnTo>
                  <a:pt x="0" y="4729536"/>
                </a:lnTo>
                <a:lnTo>
                  <a:pt x="0" y="0"/>
                </a:lnTo>
                <a:close/>
              </a:path>
            </a:pathLst>
          </a:custGeom>
          <a:blipFill>
            <a:blip r:embed="rId10"/>
            <a:stretch>
              <a:fillRect/>
            </a:stretch>
          </a:blipFill>
        </p:spPr>
        <p:txBody>
          <a:bodyPr/>
          <a:lstStyle/>
          <a:p>
            <a:endParaRPr lang="en-US"/>
          </a:p>
        </p:txBody>
      </p:sp>
      <p:sp>
        <p:nvSpPr>
          <p:cNvPr id="14" name="TextBox 14"/>
          <p:cNvSpPr txBox="1"/>
          <p:nvPr/>
        </p:nvSpPr>
        <p:spPr>
          <a:xfrm>
            <a:off x="3066234" y="8778394"/>
            <a:ext cx="5925366" cy="574966"/>
          </a:xfrm>
          <a:prstGeom prst="rect">
            <a:avLst/>
          </a:prstGeom>
        </p:spPr>
        <p:txBody>
          <a:bodyPr wrap="square" lIns="0" tIns="0" rIns="0" bIns="0" rtlCol="0" anchor="t">
            <a:spAutoFit/>
          </a:bodyPr>
          <a:lstStyle/>
          <a:p>
            <a:pPr algn="ctr">
              <a:lnSpc>
                <a:spcPts val="4932"/>
              </a:lnSpc>
            </a:pPr>
            <a:r>
              <a:rPr lang="en-US" sz="3523" dirty="0">
                <a:solidFill>
                  <a:srgbClr val="000000"/>
                </a:solidFill>
                <a:latin typeface="Trebuchet MS"/>
                <a:ea typeface="Trebuchet MS"/>
                <a:cs typeface="Trebuchet MS"/>
                <a:sym typeface="Trebuchet MS"/>
              </a:rPr>
              <a:t>Increase </a:t>
            </a:r>
            <a:r>
              <a:rPr lang="en-US" sz="3523" dirty="0" err="1">
                <a:solidFill>
                  <a:srgbClr val="000000"/>
                </a:solidFill>
                <a:latin typeface="Trebuchet MS"/>
                <a:ea typeface="Trebuchet MS"/>
                <a:cs typeface="Trebuchet MS"/>
                <a:sym typeface="Trebuchet MS"/>
              </a:rPr>
              <a:t>keypoint</a:t>
            </a:r>
            <a:r>
              <a:rPr lang="en-US" sz="3523" dirty="0">
                <a:solidFill>
                  <a:srgbClr val="000000"/>
                </a:solidFill>
                <a:latin typeface="Trebuchet MS"/>
                <a:ea typeface="Trebuchet MS"/>
                <a:cs typeface="Trebuchet MS"/>
                <a:sym typeface="Trebuchet MS"/>
              </a:rPr>
              <a:t> complexity</a:t>
            </a:r>
          </a:p>
        </p:txBody>
      </p:sp>
      <p:sp>
        <p:nvSpPr>
          <p:cNvPr id="15" name="TextBox 15"/>
          <p:cNvSpPr txBox="1"/>
          <p:nvPr/>
        </p:nvSpPr>
        <p:spPr>
          <a:xfrm>
            <a:off x="11589108" y="8224995"/>
            <a:ext cx="6698892" cy="1224953"/>
          </a:xfrm>
          <a:prstGeom prst="rect">
            <a:avLst/>
          </a:prstGeom>
        </p:spPr>
        <p:txBody>
          <a:bodyPr lIns="0" tIns="0" rIns="0" bIns="0" rtlCol="0" anchor="t">
            <a:spAutoFit/>
          </a:bodyPr>
          <a:lstStyle/>
          <a:p>
            <a:pPr algn="ctr">
              <a:lnSpc>
                <a:spcPts val="4932"/>
              </a:lnSpc>
            </a:pPr>
            <a:r>
              <a:rPr lang="en-US" sz="3523" dirty="0">
                <a:solidFill>
                  <a:srgbClr val="000000"/>
                </a:solidFill>
                <a:latin typeface="Trebuchet MS"/>
                <a:ea typeface="Trebuchet MS"/>
                <a:cs typeface="Trebuchet MS"/>
                <a:sym typeface="Trebuchet MS"/>
              </a:rPr>
              <a:t>Can we perform biomechanical analysis?</a:t>
            </a:r>
          </a:p>
        </p:txBody>
      </p:sp>
      <p:sp>
        <p:nvSpPr>
          <p:cNvPr id="16" name="AutoShape 16"/>
          <p:cNvSpPr/>
          <p:nvPr/>
        </p:nvSpPr>
        <p:spPr>
          <a:xfrm flipV="1">
            <a:off x="1221803" y="8329770"/>
            <a:ext cx="9216996" cy="19050"/>
          </a:xfrm>
          <a:prstGeom prst="line">
            <a:avLst/>
          </a:prstGeom>
          <a:ln w="57150" cap="flat">
            <a:solidFill>
              <a:srgbClr val="000000"/>
            </a:solidFill>
            <a:prstDash val="solid"/>
            <a:headEnd type="none" w="sm" len="sm"/>
            <a:tailEnd type="arrow" w="med" len="sm"/>
          </a:ln>
        </p:spPr>
        <p:txBody>
          <a:bodyPr/>
          <a:lstStyle/>
          <a:p>
            <a:endParaRPr lang="en-US"/>
          </a:p>
        </p:txBody>
      </p:sp>
      <p:grpSp>
        <p:nvGrpSpPr>
          <p:cNvPr id="17" name="Group 17"/>
          <p:cNvGrpSpPr/>
          <p:nvPr/>
        </p:nvGrpSpPr>
        <p:grpSpPr>
          <a:xfrm>
            <a:off x="1028700" y="254134"/>
            <a:ext cx="4457700" cy="1607982"/>
            <a:chOff x="0" y="0"/>
            <a:chExt cx="12520345" cy="4516342"/>
          </a:xfrm>
        </p:grpSpPr>
        <p:sp>
          <p:nvSpPr>
            <p:cNvPr id="18" name="Freeform 18"/>
            <p:cNvSpPr/>
            <p:nvPr/>
          </p:nvSpPr>
          <p:spPr>
            <a:xfrm>
              <a:off x="0" y="0"/>
              <a:ext cx="12283319" cy="4516342"/>
            </a:xfrm>
            <a:custGeom>
              <a:avLst/>
              <a:gdLst/>
              <a:ahLst/>
              <a:cxnLst/>
              <a:rect l="l" t="t" r="r" b="b"/>
              <a:pathLst>
                <a:path w="12283319" h="4516342">
                  <a:moveTo>
                    <a:pt x="0" y="0"/>
                  </a:moveTo>
                  <a:lnTo>
                    <a:pt x="12283319" y="0"/>
                  </a:lnTo>
                  <a:lnTo>
                    <a:pt x="12283319" y="4516342"/>
                  </a:lnTo>
                  <a:lnTo>
                    <a:pt x="0" y="4516342"/>
                  </a:lnTo>
                  <a:close/>
                </a:path>
              </a:pathLst>
            </a:custGeom>
            <a:solidFill>
              <a:srgbClr val="000000">
                <a:alpha val="0"/>
              </a:srgbClr>
            </a:solidFill>
          </p:spPr>
          <p:txBody>
            <a:bodyPr/>
            <a:lstStyle/>
            <a:p>
              <a:endParaRPr lang="en-US"/>
            </a:p>
          </p:txBody>
        </p:sp>
        <p:sp>
          <p:nvSpPr>
            <p:cNvPr id="19" name="TextBox 19"/>
            <p:cNvSpPr txBox="1"/>
            <p:nvPr/>
          </p:nvSpPr>
          <p:spPr>
            <a:xfrm>
              <a:off x="0" y="47624"/>
              <a:ext cx="12520345" cy="4468718"/>
            </a:xfrm>
            <a:prstGeom prst="rect">
              <a:avLst/>
            </a:prstGeom>
          </p:spPr>
          <p:txBody>
            <a:bodyPr lIns="0" tIns="0" rIns="0" bIns="0" rtlCol="0" anchor="ctr"/>
            <a:lstStyle/>
            <a:p>
              <a:pPr algn="ctr">
                <a:lnSpc>
                  <a:spcPts val="5615"/>
                </a:lnSpc>
              </a:pPr>
              <a:r>
                <a:rPr lang="en-US" sz="5199" b="1" dirty="0">
                  <a:solidFill>
                    <a:srgbClr val="FFFFFF"/>
                  </a:solidFill>
                  <a:latin typeface="Trebuchet MS Bold"/>
                  <a:ea typeface="Trebuchet MS Bold"/>
                  <a:cs typeface="Trebuchet MS Bold"/>
                  <a:sym typeface="Trebuchet MS Bold"/>
                </a:rPr>
                <a:t>Research Goal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TextBox 4"/>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5" name="AutoShape 5"/>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6" name="Group 6"/>
          <p:cNvGrpSpPr/>
          <p:nvPr/>
        </p:nvGrpSpPr>
        <p:grpSpPr>
          <a:xfrm>
            <a:off x="0" y="-19050"/>
            <a:ext cx="18288000" cy="2128127"/>
            <a:chOff x="0" y="0"/>
            <a:chExt cx="24384000" cy="2837502"/>
          </a:xfrm>
        </p:grpSpPr>
        <p:sp>
          <p:nvSpPr>
            <p:cNvPr id="7" name="Freeform 7"/>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8" name="Freeform 8"/>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5">
              <a:extLst>
                <a:ext uri="{96DAC541-7B7A-43D3-8B79-37D633B846F1}">
                  <asvg:svgBlip xmlns:asvg="http://schemas.microsoft.com/office/drawing/2016/SVG/main" r:embed="rId6"/>
                </a:ext>
              </a:extLst>
            </a:blip>
            <a:stretch>
              <a:fillRect t="-182" b="-182"/>
            </a:stretch>
          </a:blipFill>
        </p:spPr>
        <p:txBody>
          <a:bodyPr/>
          <a:lstStyle/>
          <a:p>
            <a:endParaRPr lang="en-US"/>
          </a:p>
        </p:txBody>
      </p:sp>
      <p:sp>
        <p:nvSpPr>
          <p:cNvPr id="9" name="AutoShape 9"/>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10" name="Freeform 10"/>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7">
              <a:extLst>
                <a:ext uri="{96DAC541-7B7A-43D3-8B79-37D633B846F1}">
                  <asvg:svgBlip xmlns:asvg="http://schemas.microsoft.com/office/drawing/2016/SVG/main" r:embed="rId8"/>
                </a:ext>
              </a:extLst>
            </a:blip>
            <a:stretch>
              <a:fillRect l="-12011" t="-248802" r="-12133" b="-26663"/>
            </a:stretch>
          </a:blipFill>
        </p:spPr>
        <p:txBody>
          <a:bodyPr/>
          <a:lstStyle/>
          <a:p>
            <a:endParaRPr lang="en-US"/>
          </a:p>
        </p:txBody>
      </p:sp>
      <p:sp>
        <p:nvSpPr>
          <p:cNvPr id="11" name="Freeform 11"/>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9">
              <a:extLst>
                <a:ext uri="{96DAC541-7B7A-43D3-8B79-37D633B846F1}">
                  <asvg:svgBlip xmlns:asvg="http://schemas.microsoft.com/office/drawing/2016/SVG/main" r:embed="rId10"/>
                </a:ext>
              </a:extLst>
            </a:blip>
            <a:stretch>
              <a:fillRect b="-365"/>
            </a:stretch>
          </a:blipFill>
        </p:spPr>
        <p:txBody>
          <a:bodyPr/>
          <a:lstStyle/>
          <a:p>
            <a:endParaRPr lang="en-US"/>
          </a:p>
        </p:txBody>
      </p:sp>
      <p:pic>
        <p:nvPicPr>
          <p:cNvPr id="12" name="Picture 12">
            <a:hlinkClick r:id="" action="ppaction://media"/>
          </p:cNvPr>
          <p:cNvPicPr>
            <a:picLocks noChangeAspect="1"/>
          </p:cNvPicPr>
          <p:nvPr>
            <a:videoFile r:link="rId1"/>
            <p:extLst>
              <p:ext uri="{DAA4B4D4-6D71-4841-9C94-3DE7FCFB9230}">
                <p14:media xmlns:p14="http://schemas.microsoft.com/office/powerpoint/2010/main" r:embed="rId2">
                  <p14:trim st="32570" end="36330"/>
                </p14:media>
              </p:ext>
            </p:extLst>
          </p:nvPr>
        </p:nvPicPr>
        <p:blipFill>
          <a:blip r:embed="rId11"/>
          <a:srcRect/>
          <a:stretch>
            <a:fillRect/>
          </a:stretch>
        </p:blipFill>
        <p:spPr>
          <a:xfrm>
            <a:off x="2374697" y="2120614"/>
            <a:ext cx="13532753" cy="7688420"/>
          </a:xfrm>
          <a:prstGeom prst="rect">
            <a:avLst/>
          </a:prstGeom>
        </p:spPr>
      </p:pic>
      <p:grpSp>
        <p:nvGrpSpPr>
          <p:cNvPr id="13" name="Group 13"/>
          <p:cNvGrpSpPr/>
          <p:nvPr/>
        </p:nvGrpSpPr>
        <p:grpSpPr>
          <a:xfrm>
            <a:off x="865347" y="254134"/>
            <a:ext cx="8710682" cy="1607982"/>
            <a:chOff x="0" y="0"/>
            <a:chExt cx="24465702" cy="4516342"/>
          </a:xfrm>
        </p:grpSpPr>
        <p:sp>
          <p:nvSpPr>
            <p:cNvPr id="14" name="Freeform 14"/>
            <p:cNvSpPr/>
            <p:nvPr/>
          </p:nvSpPr>
          <p:spPr>
            <a:xfrm>
              <a:off x="0" y="0"/>
              <a:ext cx="24465702" cy="4516342"/>
            </a:xfrm>
            <a:custGeom>
              <a:avLst/>
              <a:gdLst/>
              <a:ahLst/>
              <a:cxnLst/>
              <a:rect l="l" t="t" r="r" b="b"/>
              <a:pathLst>
                <a:path w="24465702" h="4516342">
                  <a:moveTo>
                    <a:pt x="0" y="0"/>
                  </a:moveTo>
                  <a:lnTo>
                    <a:pt x="24465702" y="0"/>
                  </a:lnTo>
                  <a:lnTo>
                    <a:pt x="24465702" y="4516342"/>
                  </a:lnTo>
                  <a:lnTo>
                    <a:pt x="0" y="4516342"/>
                  </a:lnTo>
                  <a:close/>
                </a:path>
              </a:pathLst>
            </a:custGeom>
            <a:solidFill>
              <a:srgbClr val="000000">
                <a:alpha val="0"/>
              </a:srgbClr>
            </a:solidFill>
          </p:spPr>
          <p:txBody>
            <a:bodyPr/>
            <a:lstStyle/>
            <a:p>
              <a:endParaRPr lang="en-US"/>
            </a:p>
          </p:txBody>
        </p:sp>
        <p:sp>
          <p:nvSpPr>
            <p:cNvPr id="15" name="TextBox 15"/>
            <p:cNvSpPr txBox="1"/>
            <p:nvPr/>
          </p:nvSpPr>
          <p:spPr>
            <a:xfrm>
              <a:off x="0" y="47625"/>
              <a:ext cx="24465702"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SUMediPose Data Example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1265618" y="-363335"/>
            <a:ext cx="8970732" cy="11497832"/>
            <a:chOff x="0" y="0"/>
            <a:chExt cx="8083968" cy="10361262"/>
          </a:xfrm>
        </p:grpSpPr>
        <p:sp>
          <p:nvSpPr>
            <p:cNvPr id="3" name="Freeform 3"/>
            <p:cNvSpPr/>
            <p:nvPr/>
          </p:nvSpPr>
          <p:spPr>
            <a:xfrm>
              <a:off x="0" y="0"/>
              <a:ext cx="8083931" cy="10361295"/>
            </a:xfrm>
            <a:custGeom>
              <a:avLst/>
              <a:gdLst/>
              <a:ahLst/>
              <a:cxnLst/>
              <a:rect l="l" t="t" r="r" b="b"/>
              <a:pathLst>
                <a:path w="8083931" h="10361295">
                  <a:moveTo>
                    <a:pt x="0" y="0"/>
                  </a:moveTo>
                  <a:lnTo>
                    <a:pt x="8083931" y="0"/>
                  </a:lnTo>
                  <a:lnTo>
                    <a:pt x="8083931" y="10361295"/>
                  </a:lnTo>
                  <a:lnTo>
                    <a:pt x="0" y="10361295"/>
                  </a:lnTo>
                  <a:lnTo>
                    <a:pt x="0" y="0"/>
                  </a:lnTo>
                  <a:close/>
                </a:path>
              </a:pathLst>
            </a:custGeom>
            <a:blipFill>
              <a:blip r:embed="rId3">
                <a:alphaModFix amt="40000"/>
              </a:blip>
              <a:stretch>
                <a:fillRect b="-29"/>
              </a:stretch>
            </a:blipFill>
          </p:spPr>
          <p:txBody>
            <a:bodyPr/>
            <a:lstStyle/>
            <a:p>
              <a:endParaRPr lang="en-US"/>
            </a:p>
          </p:txBody>
        </p:sp>
      </p:grpSp>
      <p:grpSp>
        <p:nvGrpSpPr>
          <p:cNvPr id="4" name="Group 4"/>
          <p:cNvGrpSpPr/>
          <p:nvPr/>
        </p:nvGrpSpPr>
        <p:grpSpPr>
          <a:xfrm>
            <a:off x="0" y="9877833"/>
            <a:ext cx="18288000" cy="413930"/>
            <a:chOff x="0" y="0"/>
            <a:chExt cx="24384000" cy="551906"/>
          </a:xfrm>
        </p:grpSpPr>
        <p:sp>
          <p:nvSpPr>
            <p:cNvPr id="5" name="Freeform 5"/>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6" name="TextBox 6"/>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7" name="AutoShape 7"/>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8" name="Group 8"/>
          <p:cNvGrpSpPr/>
          <p:nvPr/>
        </p:nvGrpSpPr>
        <p:grpSpPr>
          <a:xfrm>
            <a:off x="0" y="-19050"/>
            <a:ext cx="18288000" cy="2128127"/>
            <a:chOff x="0" y="0"/>
            <a:chExt cx="24384000" cy="2837502"/>
          </a:xfrm>
        </p:grpSpPr>
        <p:sp>
          <p:nvSpPr>
            <p:cNvPr id="9" name="Freeform 9"/>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10" name="Freeform 10"/>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4">
              <a:extLst>
                <a:ext uri="{96DAC541-7B7A-43D3-8B79-37D633B846F1}">
                  <asvg:svgBlip xmlns:asvg="http://schemas.microsoft.com/office/drawing/2016/SVG/main" r:embed="rId5"/>
                </a:ext>
              </a:extLst>
            </a:blip>
            <a:stretch>
              <a:fillRect t="-182" b="-182"/>
            </a:stretch>
          </a:blipFill>
        </p:spPr>
        <p:txBody>
          <a:bodyPr/>
          <a:lstStyle/>
          <a:p>
            <a:endParaRPr lang="en-US"/>
          </a:p>
        </p:txBody>
      </p:sp>
      <p:sp>
        <p:nvSpPr>
          <p:cNvPr id="11" name="AutoShape 11"/>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12" name="Freeform 12"/>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6">
              <a:extLst>
                <a:ext uri="{96DAC541-7B7A-43D3-8B79-37D633B846F1}">
                  <asvg:svgBlip xmlns:asvg="http://schemas.microsoft.com/office/drawing/2016/SVG/main" r:embed="rId7"/>
                </a:ext>
              </a:extLst>
            </a:blip>
            <a:stretch>
              <a:fillRect l="-12011" t="-248802" r="-12133" b="-26663"/>
            </a:stretch>
          </a:blipFill>
        </p:spPr>
        <p:txBody>
          <a:bodyPr/>
          <a:lstStyle/>
          <a:p>
            <a:endParaRPr lang="en-US"/>
          </a:p>
        </p:txBody>
      </p:sp>
      <p:sp>
        <p:nvSpPr>
          <p:cNvPr id="13" name="Freeform 13"/>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8">
              <a:extLst>
                <a:ext uri="{96DAC541-7B7A-43D3-8B79-37D633B846F1}">
                  <asvg:svgBlip xmlns:asvg="http://schemas.microsoft.com/office/drawing/2016/SVG/main" r:embed="rId9"/>
                </a:ext>
              </a:extLst>
            </a:blip>
            <a:stretch>
              <a:fillRect b="-365"/>
            </a:stretch>
          </a:blipFill>
        </p:spPr>
        <p:txBody>
          <a:bodyPr/>
          <a:lstStyle/>
          <a:p>
            <a:endParaRPr lang="en-US"/>
          </a:p>
        </p:txBody>
      </p:sp>
      <p:grpSp>
        <p:nvGrpSpPr>
          <p:cNvPr id="14" name="Group 14"/>
          <p:cNvGrpSpPr/>
          <p:nvPr/>
        </p:nvGrpSpPr>
        <p:grpSpPr>
          <a:xfrm>
            <a:off x="865347" y="254134"/>
            <a:ext cx="5826670" cy="1607982"/>
            <a:chOff x="0" y="0"/>
            <a:chExt cx="16365374" cy="4516342"/>
          </a:xfrm>
        </p:grpSpPr>
        <p:sp>
          <p:nvSpPr>
            <p:cNvPr id="15" name="Freeform 15"/>
            <p:cNvSpPr/>
            <p:nvPr/>
          </p:nvSpPr>
          <p:spPr>
            <a:xfrm>
              <a:off x="0" y="0"/>
              <a:ext cx="16365375" cy="4516342"/>
            </a:xfrm>
            <a:custGeom>
              <a:avLst/>
              <a:gdLst/>
              <a:ahLst/>
              <a:cxnLst/>
              <a:rect l="l" t="t" r="r" b="b"/>
              <a:pathLst>
                <a:path w="16365375" h="4516342">
                  <a:moveTo>
                    <a:pt x="0" y="0"/>
                  </a:moveTo>
                  <a:lnTo>
                    <a:pt x="16365375" y="0"/>
                  </a:lnTo>
                  <a:lnTo>
                    <a:pt x="16365375" y="4516342"/>
                  </a:lnTo>
                  <a:lnTo>
                    <a:pt x="0" y="4516342"/>
                  </a:lnTo>
                  <a:close/>
                </a:path>
              </a:pathLst>
            </a:custGeom>
            <a:solidFill>
              <a:srgbClr val="000000">
                <a:alpha val="0"/>
              </a:srgbClr>
            </a:solidFill>
          </p:spPr>
          <p:txBody>
            <a:bodyPr/>
            <a:lstStyle/>
            <a:p>
              <a:endParaRPr lang="en-US"/>
            </a:p>
          </p:txBody>
        </p:sp>
        <p:sp>
          <p:nvSpPr>
            <p:cNvPr id="16" name="TextBox 16"/>
            <p:cNvSpPr txBox="1"/>
            <p:nvPr/>
          </p:nvSpPr>
          <p:spPr>
            <a:xfrm>
              <a:off x="0" y="47625"/>
              <a:ext cx="16365374"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Method: Overview</a:t>
              </a:r>
            </a:p>
          </p:txBody>
        </p:sp>
      </p:grpSp>
      <p:grpSp>
        <p:nvGrpSpPr>
          <p:cNvPr id="17" name="Group 17"/>
          <p:cNvGrpSpPr/>
          <p:nvPr/>
        </p:nvGrpSpPr>
        <p:grpSpPr>
          <a:xfrm>
            <a:off x="12484248" y="2651539"/>
            <a:ext cx="4742199" cy="1190552"/>
            <a:chOff x="0" y="0"/>
            <a:chExt cx="1902309" cy="477584"/>
          </a:xfrm>
        </p:grpSpPr>
        <p:sp>
          <p:nvSpPr>
            <p:cNvPr id="18" name="Freeform 18"/>
            <p:cNvSpPr/>
            <p:nvPr/>
          </p:nvSpPr>
          <p:spPr>
            <a:xfrm>
              <a:off x="0" y="0"/>
              <a:ext cx="1902309" cy="477584"/>
            </a:xfrm>
            <a:custGeom>
              <a:avLst/>
              <a:gdLst/>
              <a:ahLst/>
              <a:cxnLst/>
              <a:rect l="l" t="t" r="r" b="b"/>
              <a:pathLst>
                <a:path w="1902309" h="477584">
                  <a:moveTo>
                    <a:pt x="83261" y="0"/>
                  </a:moveTo>
                  <a:lnTo>
                    <a:pt x="1819049" y="0"/>
                  </a:lnTo>
                  <a:cubicBezTo>
                    <a:pt x="1865032" y="0"/>
                    <a:pt x="1902309" y="37277"/>
                    <a:pt x="1902309" y="83261"/>
                  </a:cubicBezTo>
                  <a:lnTo>
                    <a:pt x="1902309" y="394324"/>
                  </a:lnTo>
                  <a:cubicBezTo>
                    <a:pt x="1902309" y="440307"/>
                    <a:pt x="1865032" y="477584"/>
                    <a:pt x="1819049" y="477584"/>
                  </a:cubicBezTo>
                  <a:lnTo>
                    <a:pt x="83261" y="477584"/>
                  </a:lnTo>
                  <a:cubicBezTo>
                    <a:pt x="37277" y="477584"/>
                    <a:pt x="0" y="440307"/>
                    <a:pt x="0" y="394324"/>
                  </a:cubicBezTo>
                  <a:lnTo>
                    <a:pt x="0" y="83261"/>
                  </a:lnTo>
                  <a:cubicBezTo>
                    <a:pt x="0" y="37277"/>
                    <a:pt x="37277" y="0"/>
                    <a:pt x="83261" y="0"/>
                  </a:cubicBezTo>
                  <a:close/>
                </a:path>
              </a:pathLst>
            </a:custGeom>
            <a:solidFill>
              <a:srgbClr val="D9D9D9"/>
            </a:solidFill>
            <a:ln w="38100" cap="rnd">
              <a:solidFill>
                <a:srgbClr val="000000"/>
              </a:solidFill>
              <a:prstDash val="solid"/>
              <a:round/>
            </a:ln>
          </p:spPr>
          <p:txBody>
            <a:bodyPr/>
            <a:lstStyle/>
            <a:p>
              <a:endParaRPr lang="en-US"/>
            </a:p>
          </p:txBody>
        </p:sp>
        <p:sp>
          <p:nvSpPr>
            <p:cNvPr id="19" name="TextBox 19"/>
            <p:cNvSpPr txBox="1"/>
            <p:nvPr/>
          </p:nvSpPr>
          <p:spPr>
            <a:xfrm>
              <a:off x="0" y="-28575"/>
              <a:ext cx="1902309" cy="506159"/>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2763208" y="3013526"/>
            <a:ext cx="4229391" cy="375872"/>
          </a:xfrm>
          <a:prstGeom prst="rect">
            <a:avLst/>
          </a:prstGeom>
        </p:spPr>
        <p:txBody>
          <a:bodyPr wrap="square" lIns="0" tIns="0" rIns="0" bIns="0" rtlCol="0" anchor="t">
            <a:spAutoFit/>
          </a:bodyPr>
          <a:lstStyle/>
          <a:p>
            <a:pPr algn="ctr">
              <a:lnSpc>
                <a:spcPts val="3238"/>
              </a:lnSpc>
            </a:pPr>
            <a:r>
              <a:rPr lang="en-US" sz="2313" dirty="0">
                <a:solidFill>
                  <a:srgbClr val="000000"/>
                </a:solidFill>
                <a:latin typeface="Trebuchet MS"/>
                <a:ea typeface="Trebuchet MS"/>
                <a:cs typeface="Trebuchet MS"/>
                <a:sym typeface="Trebuchet MS"/>
              </a:rPr>
              <a:t>Finetune models on </a:t>
            </a:r>
            <a:r>
              <a:rPr lang="en-US" sz="2313" dirty="0" err="1">
                <a:solidFill>
                  <a:srgbClr val="000000"/>
                </a:solidFill>
                <a:latin typeface="Trebuchet MS"/>
                <a:ea typeface="Trebuchet MS"/>
                <a:cs typeface="Trebuchet MS"/>
                <a:sym typeface="Trebuchet MS"/>
              </a:rPr>
              <a:t>SUMediPose</a:t>
            </a:r>
            <a:endParaRPr lang="en-US" sz="2313" dirty="0">
              <a:solidFill>
                <a:srgbClr val="000000"/>
              </a:solidFill>
              <a:latin typeface="Trebuchet MS"/>
              <a:ea typeface="Trebuchet MS"/>
              <a:cs typeface="Trebuchet MS"/>
              <a:sym typeface="Trebuchet MS"/>
            </a:endParaRPr>
          </a:p>
        </p:txBody>
      </p:sp>
      <p:sp>
        <p:nvSpPr>
          <p:cNvPr id="21" name="TextBox 21"/>
          <p:cNvSpPr txBox="1"/>
          <p:nvPr/>
        </p:nvSpPr>
        <p:spPr>
          <a:xfrm>
            <a:off x="2069" y="2325402"/>
            <a:ext cx="11314840" cy="3658759"/>
          </a:xfrm>
          <a:prstGeom prst="rect">
            <a:avLst/>
          </a:prstGeom>
        </p:spPr>
        <p:txBody>
          <a:bodyPr lIns="0" tIns="0" rIns="0" bIns="0" rtlCol="0" anchor="t">
            <a:spAutoFit/>
          </a:bodyPr>
          <a:lstStyle/>
          <a:p>
            <a:pPr marL="637845" lvl="1" indent="-318923" algn="l">
              <a:lnSpc>
                <a:spcPts val="4136"/>
              </a:lnSpc>
              <a:buFont typeface="Arial"/>
              <a:buChar char="•"/>
            </a:pPr>
            <a:r>
              <a:rPr lang="en-US" sz="2954" b="1" u="sng">
                <a:solidFill>
                  <a:srgbClr val="372F36"/>
                </a:solidFill>
                <a:latin typeface="Trebuchet MS Bold"/>
                <a:ea typeface="Trebuchet MS Bold"/>
                <a:cs typeface="Trebuchet MS Bold"/>
                <a:sym typeface="Trebuchet MS Bold"/>
              </a:rPr>
              <a:t>Models</a:t>
            </a:r>
            <a:r>
              <a:rPr lang="en-US" sz="2954">
                <a:solidFill>
                  <a:srgbClr val="372F36"/>
                </a:solidFill>
                <a:latin typeface="Trebuchet MS"/>
                <a:ea typeface="Trebuchet MS"/>
                <a:cs typeface="Trebuchet MS"/>
                <a:sym typeface="Trebuchet MS"/>
              </a:rPr>
              <a:t>: </a:t>
            </a:r>
          </a:p>
          <a:p>
            <a:pPr marL="1275690" lvl="2" indent="-425230" algn="l">
              <a:lnSpc>
                <a:spcPts val="4136"/>
              </a:lnSpc>
              <a:buAutoNum type="alphaLcPeriod"/>
            </a:pPr>
            <a:r>
              <a:rPr lang="en-US" sz="2954" b="1">
                <a:solidFill>
                  <a:srgbClr val="372F36"/>
                </a:solidFill>
                <a:latin typeface="Trebuchet MS Bold"/>
                <a:ea typeface="Trebuchet MS Bold"/>
                <a:cs typeface="Trebuchet MS Bold"/>
                <a:sym typeface="Trebuchet MS Bold"/>
              </a:rPr>
              <a:t>HRNet</a:t>
            </a:r>
            <a:r>
              <a:rPr lang="en-US" sz="2954">
                <a:solidFill>
                  <a:srgbClr val="372F36"/>
                </a:solidFill>
                <a:latin typeface="Trebuchet MS"/>
                <a:ea typeface="Trebuchet MS"/>
                <a:cs typeface="Trebuchet MS"/>
                <a:sym typeface="Trebuchet MS"/>
              </a:rPr>
              <a:t>: CNN + heatmap-based</a:t>
            </a:r>
          </a:p>
          <a:p>
            <a:pPr marL="1275690" lvl="2" indent="-425230" algn="l">
              <a:lnSpc>
                <a:spcPts val="4136"/>
              </a:lnSpc>
              <a:buAutoNum type="alphaLcPeriod"/>
            </a:pPr>
            <a:r>
              <a:rPr lang="en-US" sz="2954" b="1">
                <a:solidFill>
                  <a:srgbClr val="372F36"/>
                </a:solidFill>
                <a:latin typeface="Trebuchet MS Bold"/>
                <a:ea typeface="Trebuchet MS Bold"/>
                <a:cs typeface="Trebuchet MS Bold"/>
                <a:sym typeface="Trebuchet MS Bold"/>
              </a:rPr>
              <a:t>ViTPose</a:t>
            </a:r>
            <a:r>
              <a:rPr lang="en-US" sz="2954">
                <a:solidFill>
                  <a:srgbClr val="372F36"/>
                </a:solidFill>
                <a:latin typeface="Trebuchet MS"/>
                <a:ea typeface="Trebuchet MS"/>
                <a:cs typeface="Trebuchet MS"/>
                <a:sym typeface="Trebuchet MS"/>
              </a:rPr>
              <a:t>: Transformer-based model</a:t>
            </a:r>
          </a:p>
          <a:p>
            <a:pPr marL="1275690" lvl="2" indent="-425230" algn="l">
              <a:lnSpc>
                <a:spcPts val="4136"/>
              </a:lnSpc>
              <a:buAutoNum type="alphaLcPeriod"/>
            </a:pPr>
            <a:r>
              <a:rPr lang="en-US" sz="2954" b="1">
                <a:solidFill>
                  <a:srgbClr val="372F36"/>
                </a:solidFill>
                <a:latin typeface="Trebuchet MS Bold"/>
                <a:ea typeface="Trebuchet MS Bold"/>
                <a:cs typeface="Trebuchet MS Bold"/>
                <a:sym typeface="Trebuchet MS Bold"/>
              </a:rPr>
              <a:t>YOLO-Pose</a:t>
            </a:r>
            <a:r>
              <a:rPr lang="en-US" sz="2954">
                <a:solidFill>
                  <a:srgbClr val="372F36"/>
                </a:solidFill>
                <a:latin typeface="Trebuchet MS"/>
                <a:ea typeface="Trebuchet MS"/>
                <a:cs typeface="Trebuchet MS"/>
                <a:sym typeface="Trebuchet MS"/>
              </a:rPr>
              <a:t>: CNN + regression-based</a:t>
            </a:r>
          </a:p>
          <a:p>
            <a:pPr marL="637845" lvl="1" indent="-318923" algn="l">
              <a:lnSpc>
                <a:spcPts val="4136"/>
              </a:lnSpc>
              <a:buFont typeface="Arial"/>
              <a:buChar char="•"/>
            </a:pPr>
            <a:r>
              <a:rPr lang="en-US" sz="2954" b="1" u="sng">
                <a:solidFill>
                  <a:srgbClr val="372F36"/>
                </a:solidFill>
                <a:latin typeface="Trebuchet MS Bold"/>
                <a:ea typeface="Trebuchet MS Bold"/>
                <a:cs typeface="Trebuchet MS Bold"/>
                <a:sym typeface="Trebuchet MS Bold"/>
              </a:rPr>
              <a:t>Dataset</a:t>
            </a:r>
            <a:r>
              <a:rPr lang="en-US" sz="2954">
                <a:solidFill>
                  <a:srgbClr val="372F36"/>
                </a:solidFill>
                <a:latin typeface="Trebuchet MS"/>
                <a:ea typeface="Trebuchet MS"/>
                <a:cs typeface="Trebuchet MS"/>
                <a:sym typeface="Trebuchet MS"/>
              </a:rPr>
              <a:t>: SUMediPose (3M+ images, 26 subjects, 63 keypoints)</a:t>
            </a:r>
          </a:p>
          <a:p>
            <a:pPr marL="637845" lvl="1" indent="-318923" algn="l">
              <a:lnSpc>
                <a:spcPts val="4136"/>
              </a:lnSpc>
              <a:buFont typeface="Arial"/>
              <a:buChar char="•"/>
            </a:pPr>
            <a:r>
              <a:rPr lang="en-US" sz="2954" b="1" u="sng">
                <a:solidFill>
                  <a:srgbClr val="372F36"/>
                </a:solidFill>
                <a:latin typeface="Trebuchet MS Bold"/>
                <a:ea typeface="Trebuchet MS Bold"/>
                <a:cs typeface="Trebuchet MS Bold"/>
                <a:sym typeface="Trebuchet MS Bold"/>
              </a:rPr>
              <a:t>Configurations</a:t>
            </a:r>
            <a:r>
              <a:rPr lang="en-US" sz="2954">
                <a:solidFill>
                  <a:srgbClr val="372F36"/>
                </a:solidFill>
                <a:latin typeface="Trebuchet MS"/>
                <a:ea typeface="Trebuchet MS"/>
                <a:cs typeface="Trebuchet MS"/>
                <a:sym typeface="Trebuchet MS"/>
              </a:rPr>
              <a:t>: 17, 34, 59 keypoint progressions</a:t>
            </a:r>
          </a:p>
          <a:p>
            <a:pPr marL="637845" lvl="1" indent="-318923" algn="l">
              <a:lnSpc>
                <a:spcPts val="4136"/>
              </a:lnSpc>
              <a:buFont typeface="Arial"/>
              <a:buChar char="•"/>
            </a:pPr>
            <a:r>
              <a:rPr lang="en-US" sz="2954" b="1" u="sng">
                <a:solidFill>
                  <a:srgbClr val="372F36"/>
                </a:solidFill>
                <a:latin typeface="Trebuchet MS Bold"/>
                <a:ea typeface="Trebuchet MS Bold"/>
                <a:cs typeface="Trebuchet MS Bold"/>
                <a:sym typeface="Trebuchet MS Bold"/>
              </a:rPr>
              <a:t>Evaluation</a:t>
            </a:r>
            <a:r>
              <a:rPr lang="en-US" sz="2954">
                <a:solidFill>
                  <a:srgbClr val="372F36"/>
                </a:solidFill>
                <a:latin typeface="Trebuchet MS"/>
                <a:ea typeface="Trebuchet MS"/>
                <a:cs typeface="Trebuchet MS"/>
                <a:sym typeface="Trebuchet MS"/>
              </a:rPr>
              <a:t>: 2D accuracy → 3D reconstruction → joint angles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1265618" y="-363335"/>
            <a:ext cx="8970732" cy="11497832"/>
            <a:chOff x="0" y="0"/>
            <a:chExt cx="8083968" cy="10361262"/>
          </a:xfrm>
        </p:grpSpPr>
        <p:sp>
          <p:nvSpPr>
            <p:cNvPr id="3" name="Freeform 3"/>
            <p:cNvSpPr/>
            <p:nvPr/>
          </p:nvSpPr>
          <p:spPr>
            <a:xfrm>
              <a:off x="0" y="0"/>
              <a:ext cx="8083931" cy="10361295"/>
            </a:xfrm>
            <a:custGeom>
              <a:avLst/>
              <a:gdLst/>
              <a:ahLst/>
              <a:cxnLst/>
              <a:rect l="l" t="t" r="r" b="b"/>
              <a:pathLst>
                <a:path w="8083931" h="10361295">
                  <a:moveTo>
                    <a:pt x="0" y="0"/>
                  </a:moveTo>
                  <a:lnTo>
                    <a:pt x="8083931" y="0"/>
                  </a:lnTo>
                  <a:lnTo>
                    <a:pt x="8083931" y="10361295"/>
                  </a:lnTo>
                  <a:lnTo>
                    <a:pt x="0" y="10361295"/>
                  </a:lnTo>
                  <a:lnTo>
                    <a:pt x="0" y="0"/>
                  </a:lnTo>
                  <a:close/>
                </a:path>
              </a:pathLst>
            </a:custGeom>
            <a:blipFill>
              <a:blip r:embed="rId3">
                <a:alphaModFix amt="40000"/>
              </a:blip>
              <a:stretch>
                <a:fillRect b="-29"/>
              </a:stretch>
            </a:blipFill>
          </p:spPr>
          <p:txBody>
            <a:bodyPr/>
            <a:lstStyle/>
            <a:p>
              <a:endParaRPr lang="en-US"/>
            </a:p>
          </p:txBody>
        </p:sp>
      </p:grpSp>
      <p:grpSp>
        <p:nvGrpSpPr>
          <p:cNvPr id="4" name="Group 4"/>
          <p:cNvGrpSpPr/>
          <p:nvPr/>
        </p:nvGrpSpPr>
        <p:grpSpPr>
          <a:xfrm>
            <a:off x="0" y="9877833"/>
            <a:ext cx="18288000" cy="413930"/>
            <a:chOff x="0" y="0"/>
            <a:chExt cx="24384000" cy="551906"/>
          </a:xfrm>
        </p:grpSpPr>
        <p:sp>
          <p:nvSpPr>
            <p:cNvPr id="5" name="Freeform 5"/>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6" name="TextBox 6"/>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
        <p:nvSpPr>
          <p:cNvPr id="7" name="AutoShape 7"/>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8" name="Group 8"/>
          <p:cNvGrpSpPr/>
          <p:nvPr/>
        </p:nvGrpSpPr>
        <p:grpSpPr>
          <a:xfrm>
            <a:off x="0" y="-19050"/>
            <a:ext cx="18288000" cy="2128127"/>
            <a:chOff x="0" y="0"/>
            <a:chExt cx="24384000" cy="2837502"/>
          </a:xfrm>
        </p:grpSpPr>
        <p:sp>
          <p:nvSpPr>
            <p:cNvPr id="9" name="Freeform 9"/>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10" name="Freeform 10"/>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4">
              <a:extLst>
                <a:ext uri="{96DAC541-7B7A-43D3-8B79-37D633B846F1}">
                  <asvg:svgBlip xmlns:asvg="http://schemas.microsoft.com/office/drawing/2016/SVG/main" r:embed="rId5"/>
                </a:ext>
              </a:extLst>
            </a:blip>
            <a:stretch>
              <a:fillRect t="-182" b="-182"/>
            </a:stretch>
          </a:blipFill>
        </p:spPr>
        <p:txBody>
          <a:bodyPr/>
          <a:lstStyle/>
          <a:p>
            <a:endParaRPr lang="en-US"/>
          </a:p>
        </p:txBody>
      </p:sp>
      <p:sp>
        <p:nvSpPr>
          <p:cNvPr id="11" name="AutoShape 11"/>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12" name="Freeform 12"/>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6">
              <a:extLst>
                <a:ext uri="{96DAC541-7B7A-43D3-8B79-37D633B846F1}">
                  <asvg:svgBlip xmlns:asvg="http://schemas.microsoft.com/office/drawing/2016/SVG/main" r:embed="rId7"/>
                </a:ext>
              </a:extLst>
            </a:blip>
            <a:stretch>
              <a:fillRect l="-12011" t="-248802" r="-12133" b="-26663"/>
            </a:stretch>
          </a:blipFill>
        </p:spPr>
        <p:txBody>
          <a:bodyPr/>
          <a:lstStyle/>
          <a:p>
            <a:endParaRPr lang="en-US"/>
          </a:p>
        </p:txBody>
      </p:sp>
      <p:sp>
        <p:nvSpPr>
          <p:cNvPr id="13" name="Freeform 13"/>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8">
              <a:extLst>
                <a:ext uri="{96DAC541-7B7A-43D3-8B79-37D633B846F1}">
                  <asvg:svgBlip xmlns:asvg="http://schemas.microsoft.com/office/drawing/2016/SVG/main" r:embed="rId9"/>
                </a:ext>
              </a:extLst>
            </a:blip>
            <a:stretch>
              <a:fillRect b="-365"/>
            </a:stretch>
          </a:blipFill>
        </p:spPr>
        <p:txBody>
          <a:bodyPr/>
          <a:lstStyle/>
          <a:p>
            <a:endParaRPr lang="en-US"/>
          </a:p>
        </p:txBody>
      </p:sp>
      <p:grpSp>
        <p:nvGrpSpPr>
          <p:cNvPr id="14" name="Group 14"/>
          <p:cNvGrpSpPr/>
          <p:nvPr/>
        </p:nvGrpSpPr>
        <p:grpSpPr>
          <a:xfrm>
            <a:off x="865347" y="254134"/>
            <a:ext cx="5826670" cy="1607982"/>
            <a:chOff x="0" y="0"/>
            <a:chExt cx="16365374" cy="4516342"/>
          </a:xfrm>
        </p:grpSpPr>
        <p:sp>
          <p:nvSpPr>
            <p:cNvPr id="15" name="Freeform 15"/>
            <p:cNvSpPr/>
            <p:nvPr/>
          </p:nvSpPr>
          <p:spPr>
            <a:xfrm>
              <a:off x="0" y="0"/>
              <a:ext cx="16365375" cy="4516342"/>
            </a:xfrm>
            <a:custGeom>
              <a:avLst/>
              <a:gdLst/>
              <a:ahLst/>
              <a:cxnLst/>
              <a:rect l="l" t="t" r="r" b="b"/>
              <a:pathLst>
                <a:path w="16365375" h="4516342">
                  <a:moveTo>
                    <a:pt x="0" y="0"/>
                  </a:moveTo>
                  <a:lnTo>
                    <a:pt x="16365375" y="0"/>
                  </a:lnTo>
                  <a:lnTo>
                    <a:pt x="16365375" y="4516342"/>
                  </a:lnTo>
                  <a:lnTo>
                    <a:pt x="0" y="4516342"/>
                  </a:lnTo>
                  <a:close/>
                </a:path>
              </a:pathLst>
            </a:custGeom>
            <a:solidFill>
              <a:srgbClr val="000000">
                <a:alpha val="0"/>
              </a:srgbClr>
            </a:solidFill>
          </p:spPr>
          <p:txBody>
            <a:bodyPr/>
            <a:lstStyle/>
            <a:p>
              <a:endParaRPr lang="en-US"/>
            </a:p>
          </p:txBody>
        </p:sp>
        <p:sp>
          <p:nvSpPr>
            <p:cNvPr id="16" name="TextBox 16"/>
            <p:cNvSpPr txBox="1"/>
            <p:nvPr/>
          </p:nvSpPr>
          <p:spPr>
            <a:xfrm>
              <a:off x="0" y="47625"/>
              <a:ext cx="16365374"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Method: Overview</a:t>
              </a:r>
            </a:p>
          </p:txBody>
        </p:sp>
      </p:grpSp>
      <p:grpSp>
        <p:nvGrpSpPr>
          <p:cNvPr id="17" name="Group 17"/>
          <p:cNvGrpSpPr/>
          <p:nvPr/>
        </p:nvGrpSpPr>
        <p:grpSpPr>
          <a:xfrm>
            <a:off x="12484248" y="2651539"/>
            <a:ext cx="4742199" cy="1190552"/>
            <a:chOff x="0" y="0"/>
            <a:chExt cx="1902309" cy="477584"/>
          </a:xfrm>
        </p:grpSpPr>
        <p:sp>
          <p:nvSpPr>
            <p:cNvPr id="18" name="Freeform 18"/>
            <p:cNvSpPr/>
            <p:nvPr/>
          </p:nvSpPr>
          <p:spPr>
            <a:xfrm>
              <a:off x="0" y="0"/>
              <a:ext cx="1902309" cy="477584"/>
            </a:xfrm>
            <a:custGeom>
              <a:avLst/>
              <a:gdLst/>
              <a:ahLst/>
              <a:cxnLst/>
              <a:rect l="l" t="t" r="r" b="b"/>
              <a:pathLst>
                <a:path w="1902309" h="477584">
                  <a:moveTo>
                    <a:pt x="83261" y="0"/>
                  </a:moveTo>
                  <a:lnTo>
                    <a:pt x="1819049" y="0"/>
                  </a:lnTo>
                  <a:cubicBezTo>
                    <a:pt x="1865032" y="0"/>
                    <a:pt x="1902309" y="37277"/>
                    <a:pt x="1902309" y="83261"/>
                  </a:cubicBezTo>
                  <a:lnTo>
                    <a:pt x="1902309" y="394324"/>
                  </a:lnTo>
                  <a:cubicBezTo>
                    <a:pt x="1902309" y="440307"/>
                    <a:pt x="1865032" y="477584"/>
                    <a:pt x="1819049" y="477584"/>
                  </a:cubicBezTo>
                  <a:lnTo>
                    <a:pt x="83261" y="477584"/>
                  </a:lnTo>
                  <a:cubicBezTo>
                    <a:pt x="37277" y="477584"/>
                    <a:pt x="0" y="440307"/>
                    <a:pt x="0" y="394324"/>
                  </a:cubicBezTo>
                  <a:lnTo>
                    <a:pt x="0" y="83261"/>
                  </a:lnTo>
                  <a:cubicBezTo>
                    <a:pt x="0" y="37277"/>
                    <a:pt x="37277" y="0"/>
                    <a:pt x="83261" y="0"/>
                  </a:cubicBezTo>
                  <a:close/>
                </a:path>
              </a:pathLst>
            </a:custGeom>
            <a:solidFill>
              <a:srgbClr val="D9D9D9"/>
            </a:solidFill>
            <a:ln w="38100" cap="rnd">
              <a:solidFill>
                <a:srgbClr val="000000"/>
              </a:solidFill>
              <a:prstDash val="solid"/>
              <a:round/>
            </a:ln>
          </p:spPr>
          <p:txBody>
            <a:bodyPr/>
            <a:lstStyle/>
            <a:p>
              <a:endParaRPr lang="en-US"/>
            </a:p>
          </p:txBody>
        </p:sp>
        <p:sp>
          <p:nvSpPr>
            <p:cNvPr id="19" name="TextBox 19"/>
            <p:cNvSpPr txBox="1"/>
            <p:nvPr/>
          </p:nvSpPr>
          <p:spPr>
            <a:xfrm>
              <a:off x="0" y="-28575"/>
              <a:ext cx="1902309" cy="506159"/>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2763208" y="3013526"/>
            <a:ext cx="4207487" cy="375872"/>
          </a:xfrm>
          <a:prstGeom prst="rect">
            <a:avLst/>
          </a:prstGeom>
        </p:spPr>
        <p:txBody>
          <a:bodyPr wrap="square" lIns="0" tIns="0" rIns="0" bIns="0" rtlCol="0" anchor="t">
            <a:spAutoFit/>
          </a:bodyPr>
          <a:lstStyle/>
          <a:p>
            <a:pPr algn="ctr">
              <a:lnSpc>
                <a:spcPts val="3238"/>
              </a:lnSpc>
            </a:pPr>
            <a:r>
              <a:rPr lang="en-US" sz="2313" dirty="0">
                <a:solidFill>
                  <a:srgbClr val="000000"/>
                </a:solidFill>
                <a:latin typeface="Trebuchet MS"/>
                <a:ea typeface="Trebuchet MS"/>
                <a:cs typeface="Trebuchet MS"/>
                <a:sym typeface="Trebuchet MS"/>
              </a:rPr>
              <a:t>Finetune models on </a:t>
            </a:r>
            <a:r>
              <a:rPr lang="en-US" sz="2313" dirty="0" err="1">
                <a:solidFill>
                  <a:srgbClr val="000000"/>
                </a:solidFill>
                <a:latin typeface="Trebuchet MS"/>
                <a:ea typeface="Trebuchet MS"/>
                <a:cs typeface="Trebuchet MS"/>
                <a:sym typeface="Trebuchet MS"/>
              </a:rPr>
              <a:t>SUMediPose</a:t>
            </a:r>
            <a:endParaRPr lang="en-US" sz="2313" dirty="0">
              <a:solidFill>
                <a:srgbClr val="000000"/>
              </a:solidFill>
              <a:latin typeface="Trebuchet MS"/>
              <a:ea typeface="Trebuchet MS"/>
              <a:cs typeface="Trebuchet MS"/>
              <a:sym typeface="Trebuchet MS"/>
            </a:endParaRPr>
          </a:p>
        </p:txBody>
      </p:sp>
      <p:grpSp>
        <p:nvGrpSpPr>
          <p:cNvPr id="21" name="Group 21"/>
          <p:cNvGrpSpPr/>
          <p:nvPr/>
        </p:nvGrpSpPr>
        <p:grpSpPr>
          <a:xfrm>
            <a:off x="12495199" y="4484865"/>
            <a:ext cx="4742199" cy="1190552"/>
            <a:chOff x="0" y="0"/>
            <a:chExt cx="1902309" cy="477584"/>
          </a:xfrm>
        </p:grpSpPr>
        <p:sp>
          <p:nvSpPr>
            <p:cNvPr id="22" name="Freeform 22"/>
            <p:cNvSpPr/>
            <p:nvPr/>
          </p:nvSpPr>
          <p:spPr>
            <a:xfrm>
              <a:off x="0" y="0"/>
              <a:ext cx="1902309" cy="477584"/>
            </a:xfrm>
            <a:custGeom>
              <a:avLst/>
              <a:gdLst/>
              <a:ahLst/>
              <a:cxnLst/>
              <a:rect l="l" t="t" r="r" b="b"/>
              <a:pathLst>
                <a:path w="1902309" h="477584">
                  <a:moveTo>
                    <a:pt x="83261" y="0"/>
                  </a:moveTo>
                  <a:lnTo>
                    <a:pt x="1819049" y="0"/>
                  </a:lnTo>
                  <a:cubicBezTo>
                    <a:pt x="1865032" y="0"/>
                    <a:pt x="1902309" y="37277"/>
                    <a:pt x="1902309" y="83261"/>
                  </a:cubicBezTo>
                  <a:lnTo>
                    <a:pt x="1902309" y="394324"/>
                  </a:lnTo>
                  <a:cubicBezTo>
                    <a:pt x="1902309" y="440307"/>
                    <a:pt x="1865032" y="477584"/>
                    <a:pt x="1819049" y="477584"/>
                  </a:cubicBezTo>
                  <a:lnTo>
                    <a:pt x="83261" y="477584"/>
                  </a:lnTo>
                  <a:cubicBezTo>
                    <a:pt x="37277" y="477584"/>
                    <a:pt x="0" y="440307"/>
                    <a:pt x="0" y="394324"/>
                  </a:cubicBezTo>
                  <a:lnTo>
                    <a:pt x="0" y="83261"/>
                  </a:lnTo>
                  <a:cubicBezTo>
                    <a:pt x="0" y="37277"/>
                    <a:pt x="37277" y="0"/>
                    <a:pt x="83261" y="0"/>
                  </a:cubicBezTo>
                  <a:close/>
                </a:path>
              </a:pathLst>
            </a:custGeom>
            <a:solidFill>
              <a:srgbClr val="D9D9D9"/>
            </a:solidFill>
            <a:ln w="38100" cap="rnd">
              <a:solidFill>
                <a:srgbClr val="000000"/>
              </a:solidFill>
              <a:prstDash val="solid"/>
              <a:round/>
            </a:ln>
          </p:spPr>
          <p:txBody>
            <a:bodyPr/>
            <a:lstStyle/>
            <a:p>
              <a:endParaRPr lang="en-US"/>
            </a:p>
          </p:txBody>
        </p:sp>
        <p:sp>
          <p:nvSpPr>
            <p:cNvPr id="23" name="TextBox 23"/>
            <p:cNvSpPr txBox="1"/>
            <p:nvPr/>
          </p:nvSpPr>
          <p:spPr>
            <a:xfrm>
              <a:off x="0" y="-28575"/>
              <a:ext cx="1902309" cy="506159"/>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043278" y="4846853"/>
            <a:ext cx="3667944" cy="407965"/>
          </a:xfrm>
          <a:prstGeom prst="rect">
            <a:avLst/>
          </a:prstGeom>
        </p:spPr>
        <p:txBody>
          <a:bodyPr lIns="0" tIns="0" rIns="0" bIns="0" rtlCol="0" anchor="t">
            <a:spAutoFit/>
          </a:bodyPr>
          <a:lstStyle/>
          <a:p>
            <a:pPr algn="ctr">
              <a:lnSpc>
                <a:spcPts val="3238"/>
              </a:lnSpc>
            </a:pPr>
            <a:r>
              <a:rPr lang="en-US" sz="2313">
                <a:solidFill>
                  <a:srgbClr val="000000"/>
                </a:solidFill>
                <a:latin typeface="Trebuchet MS"/>
                <a:ea typeface="Trebuchet MS"/>
                <a:cs typeface="Trebuchet MS"/>
                <a:sym typeface="Trebuchet MS"/>
              </a:rPr>
              <a:t>Predict 2D human keypoints</a:t>
            </a:r>
          </a:p>
        </p:txBody>
      </p:sp>
      <p:grpSp>
        <p:nvGrpSpPr>
          <p:cNvPr id="25" name="Group 25"/>
          <p:cNvGrpSpPr/>
          <p:nvPr/>
        </p:nvGrpSpPr>
        <p:grpSpPr>
          <a:xfrm>
            <a:off x="12506150" y="6319549"/>
            <a:ext cx="4742199" cy="1190552"/>
            <a:chOff x="0" y="0"/>
            <a:chExt cx="1902309" cy="477584"/>
          </a:xfrm>
        </p:grpSpPr>
        <p:sp>
          <p:nvSpPr>
            <p:cNvPr id="26" name="Freeform 26"/>
            <p:cNvSpPr/>
            <p:nvPr/>
          </p:nvSpPr>
          <p:spPr>
            <a:xfrm>
              <a:off x="0" y="0"/>
              <a:ext cx="1902309" cy="477584"/>
            </a:xfrm>
            <a:custGeom>
              <a:avLst/>
              <a:gdLst/>
              <a:ahLst/>
              <a:cxnLst/>
              <a:rect l="l" t="t" r="r" b="b"/>
              <a:pathLst>
                <a:path w="1902309" h="477584">
                  <a:moveTo>
                    <a:pt x="83261" y="0"/>
                  </a:moveTo>
                  <a:lnTo>
                    <a:pt x="1819049" y="0"/>
                  </a:lnTo>
                  <a:cubicBezTo>
                    <a:pt x="1865032" y="0"/>
                    <a:pt x="1902309" y="37277"/>
                    <a:pt x="1902309" y="83261"/>
                  </a:cubicBezTo>
                  <a:lnTo>
                    <a:pt x="1902309" y="394324"/>
                  </a:lnTo>
                  <a:cubicBezTo>
                    <a:pt x="1902309" y="440307"/>
                    <a:pt x="1865032" y="477584"/>
                    <a:pt x="1819049" y="477584"/>
                  </a:cubicBezTo>
                  <a:lnTo>
                    <a:pt x="83261" y="477584"/>
                  </a:lnTo>
                  <a:cubicBezTo>
                    <a:pt x="37277" y="477584"/>
                    <a:pt x="0" y="440307"/>
                    <a:pt x="0" y="394324"/>
                  </a:cubicBezTo>
                  <a:lnTo>
                    <a:pt x="0" y="83261"/>
                  </a:lnTo>
                  <a:cubicBezTo>
                    <a:pt x="0" y="37277"/>
                    <a:pt x="37277" y="0"/>
                    <a:pt x="83261" y="0"/>
                  </a:cubicBezTo>
                  <a:close/>
                </a:path>
              </a:pathLst>
            </a:custGeom>
            <a:solidFill>
              <a:srgbClr val="D9D9D9"/>
            </a:solidFill>
            <a:ln w="38100" cap="rnd">
              <a:solidFill>
                <a:srgbClr val="000000"/>
              </a:solidFill>
              <a:prstDash val="solid"/>
              <a:round/>
            </a:ln>
          </p:spPr>
          <p:txBody>
            <a:bodyPr/>
            <a:lstStyle/>
            <a:p>
              <a:endParaRPr lang="en-US"/>
            </a:p>
          </p:txBody>
        </p:sp>
        <p:sp>
          <p:nvSpPr>
            <p:cNvPr id="27" name="TextBox 27"/>
            <p:cNvSpPr txBox="1"/>
            <p:nvPr/>
          </p:nvSpPr>
          <p:spPr>
            <a:xfrm>
              <a:off x="0" y="-28575"/>
              <a:ext cx="1902309" cy="506159"/>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3064461" y="6681536"/>
            <a:ext cx="3647480" cy="407965"/>
          </a:xfrm>
          <a:prstGeom prst="rect">
            <a:avLst/>
          </a:prstGeom>
        </p:spPr>
        <p:txBody>
          <a:bodyPr lIns="0" tIns="0" rIns="0" bIns="0" rtlCol="0" anchor="t">
            <a:spAutoFit/>
          </a:bodyPr>
          <a:lstStyle/>
          <a:p>
            <a:pPr algn="ctr">
              <a:lnSpc>
                <a:spcPts val="3238"/>
              </a:lnSpc>
            </a:pPr>
            <a:r>
              <a:rPr lang="en-US" sz="2313">
                <a:solidFill>
                  <a:srgbClr val="000000"/>
                </a:solidFill>
                <a:latin typeface="Trebuchet MS"/>
                <a:ea typeface="Trebuchet MS"/>
                <a:cs typeface="Trebuchet MS"/>
                <a:sym typeface="Trebuchet MS"/>
              </a:rPr>
              <a:t> 3D keypoint reconstruction</a:t>
            </a:r>
          </a:p>
        </p:txBody>
      </p:sp>
      <p:grpSp>
        <p:nvGrpSpPr>
          <p:cNvPr id="29" name="Group 29"/>
          <p:cNvGrpSpPr/>
          <p:nvPr/>
        </p:nvGrpSpPr>
        <p:grpSpPr>
          <a:xfrm>
            <a:off x="12517101" y="8154233"/>
            <a:ext cx="4742199" cy="1190552"/>
            <a:chOff x="0" y="0"/>
            <a:chExt cx="1902309" cy="477584"/>
          </a:xfrm>
        </p:grpSpPr>
        <p:sp>
          <p:nvSpPr>
            <p:cNvPr id="30" name="Freeform 30"/>
            <p:cNvSpPr/>
            <p:nvPr/>
          </p:nvSpPr>
          <p:spPr>
            <a:xfrm>
              <a:off x="0" y="0"/>
              <a:ext cx="1902309" cy="477584"/>
            </a:xfrm>
            <a:custGeom>
              <a:avLst/>
              <a:gdLst/>
              <a:ahLst/>
              <a:cxnLst/>
              <a:rect l="l" t="t" r="r" b="b"/>
              <a:pathLst>
                <a:path w="1902309" h="477584">
                  <a:moveTo>
                    <a:pt x="83261" y="0"/>
                  </a:moveTo>
                  <a:lnTo>
                    <a:pt x="1819049" y="0"/>
                  </a:lnTo>
                  <a:cubicBezTo>
                    <a:pt x="1865032" y="0"/>
                    <a:pt x="1902309" y="37277"/>
                    <a:pt x="1902309" y="83261"/>
                  </a:cubicBezTo>
                  <a:lnTo>
                    <a:pt x="1902309" y="394324"/>
                  </a:lnTo>
                  <a:cubicBezTo>
                    <a:pt x="1902309" y="440307"/>
                    <a:pt x="1865032" y="477584"/>
                    <a:pt x="1819049" y="477584"/>
                  </a:cubicBezTo>
                  <a:lnTo>
                    <a:pt x="83261" y="477584"/>
                  </a:lnTo>
                  <a:cubicBezTo>
                    <a:pt x="37277" y="477584"/>
                    <a:pt x="0" y="440307"/>
                    <a:pt x="0" y="394324"/>
                  </a:cubicBezTo>
                  <a:lnTo>
                    <a:pt x="0" y="83261"/>
                  </a:lnTo>
                  <a:cubicBezTo>
                    <a:pt x="0" y="37277"/>
                    <a:pt x="37277" y="0"/>
                    <a:pt x="83261" y="0"/>
                  </a:cubicBezTo>
                  <a:close/>
                </a:path>
              </a:pathLst>
            </a:custGeom>
            <a:solidFill>
              <a:srgbClr val="D9D9D9"/>
            </a:solidFill>
            <a:ln w="38100" cap="rnd">
              <a:solidFill>
                <a:srgbClr val="000000"/>
              </a:solidFill>
              <a:prstDash val="solid"/>
              <a:round/>
            </a:ln>
          </p:spPr>
          <p:txBody>
            <a:bodyPr/>
            <a:lstStyle/>
            <a:p>
              <a:endParaRPr lang="en-US"/>
            </a:p>
          </p:txBody>
        </p:sp>
        <p:sp>
          <p:nvSpPr>
            <p:cNvPr id="31" name="TextBox 31"/>
            <p:cNvSpPr txBox="1"/>
            <p:nvPr/>
          </p:nvSpPr>
          <p:spPr>
            <a:xfrm>
              <a:off x="0" y="-28575"/>
              <a:ext cx="1902309" cy="506159"/>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13392192" y="8516220"/>
            <a:ext cx="3143208" cy="375872"/>
          </a:xfrm>
          <a:prstGeom prst="rect">
            <a:avLst/>
          </a:prstGeom>
        </p:spPr>
        <p:txBody>
          <a:bodyPr wrap="square" lIns="0" tIns="0" rIns="0" bIns="0" rtlCol="0" anchor="t">
            <a:spAutoFit/>
          </a:bodyPr>
          <a:lstStyle/>
          <a:p>
            <a:pPr algn="ctr">
              <a:lnSpc>
                <a:spcPts val="3238"/>
              </a:lnSpc>
            </a:pPr>
            <a:r>
              <a:rPr lang="en-US" sz="2313" dirty="0">
                <a:solidFill>
                  <a:srgbClr val="000000"/>
                </a:solidFill>
                <a:latin typeface="Trebuchet MS"/>
                <a:ea typeface="Trebuchet MS"/>
                <a:cs typeface="Trebuchet MS"/>
                <a:sym typeface="Trebuchet MS"/>
              </a:rPr>
              <a:t>Biomechanical analysis</a:t>
            </a:r>
          </a:p>
        </p:txBody>
      </p:sp>
      <p:sp>
        <p:nvSpPr>
          <p:cNvPr id="33" name="AutoShape 33"/>
          <p:cNvSpPr/>
          <p:nvPr/>
        </p:nvSpPr>
        <p:spPr>
          <a:xfrm>
            <a:off x="14855348" y="3842091"/>
            <a:ext cx="10951" cy="642774"/>
          </a:xfrm>
          <a:prstGeom prst="line">
            <a:avLst/>
          </a:prstGeom>
          <a:ln w="57150" cap="flat">
            <a:solidFill>
              <a:srgbClr val="000000"/>
            </a:solidFill>
            <a:prstDash val="solid"/>
            <a:headEnd type="none" w="sm" len="sm"/>
            <a:tailEnd type="triangle" w="lg" len="med"/>
          </a:ln>
        </p:spPr>
        <p:txBody>
          <a:bodyPr/>
          <a:lstStyle/>
          <a:p>
            <a:endParaRPr lang="en-US"/>
          </a:p>
        </p:txBody>
      </p:sp>
      <p:sp>
        <p:nvSpPr>
          <p:cNvPr id="34" name="AutoShape 34"/>
          <p:cNvSpPr/>
          <p:nvPr/>
        </p:nvSpPr>
        <p:spPr>
          <a:xfrm>
            <a:off x="14866299" y="5675417"/>
            <a:ext cx="10951" cy="644132"/>
          </a:xfrm>
          <a:prstGeom prst="line">
            <a:avLst/>
          </a:prstGeom>
          <a:ln w="57150" cap="flat">
            <a:solidFill>
              <a:srgbClr val="000000"/>
            </a:solidFill>
            <a:prstDash val="solid"/>
            <a:headEnd type="none" w="sm" len="sm"/>
            <a:tailEnd type="triangle" w="lg" len="med"/>
          </a:ln>
        </p:spPr>
        <p:txBody>
          <a:bodyPr/>
          <a:lstStyle/>
          <a:p>
            <a:endParaRPr lang="en-US"/>
          </a:p>
        </p:txBody>
      </p:sp>
      <p:sp>
        <p:nvSpPr>
          <p:cNvPr id="35" name="AutoShape 35"/>
          <p:cNvSpPr/>
          <p:nvPr/>
        </p:nvSpPr>
        <p:spPr>
          <a:xfrm>
            <a:off x="14877250" y="7510101"/>
            <a:ext cx="10951" cy="644132"/>
          </a:xfrm>
          <a:prstGeom prst="line">
            <a:avLst/>
          </a:prstGeom>
          <a:ln w="57150" cap="flat">
            <a:solidFill>
              <a:srgbClr val="000000"/>
            </a:solidFill>
            <a:prstDash val="solid"/>
            <a:headEnd type="none" w="sm" len="sm"/>
            <a:tailEnd type="triangle" w="lg" len="med"/>
          </a:ln>
        </p:spPr>
        <p:txBody>
          <a:bodyPr/>
          <a:lstStyle/>
          <a:p>
            <a:endParaRPr lang="en-US"/>
          </a:p>
        </p:txBody>
      </p:sp>
      <p:sp>
        <p:nvSpPr>
          <p:cNvPr id="36" name="TextBox 36"/>
          <p:cNvSpPr txBox="1"/>
          <p:nvPr/>
        </p:nvSpPr>
        <p:spPr>
          <a:xfrm>
            <a:off x="2069" y="2325402"/>
            <a:ext cx="11314840" cy="3658759"/>
          </a:xfrm>
          <a:prstGeom prst="rect">
            <a:avLst/>
          </a:prstGeom>
        </p:spPr>
        <p:txBody>
          <a:bodyPr lIns="0" tIns="0" rIns="0" bIns="0" rtlCol="0" anchor="t">
            <a:spAutoFit/>
          </a:bodyPr>
          <a:lstStyle/>
          <a:p>
            <a:pPr marL="637845" lvl="1" indent="-318923" algn="l">
              <a:lnSpc>
                <a:spcPts val="4136"/>
              </a:lnSpc>
              <a:buFont typeface="Arial"/>
              <a:buChar char="•"/>
            </a:pPr>
            <a:r>
              <a:rPr lang="en-US" sz="2954" b="1" u="sng">
                <a:solidFill>
                  <a:srgbClr val="372F36"/>
                </a:solidFill>
                <a:latin typeface="Trebuchet MS Bold"/>
                <a:ea typeface="Trebuchet MS Bold"/>
                <a:cs typeface="Trebuchet MS Bold"/>
                <a:sym typeface="Trebuchet MS Bold"/>
              </a:rPr>
              <a:t>Models</a:t>
            </a:r>
            <a:r>
              <a:rPr lang="en-US" sz="2954">
                <a:solidFill>
                  <a:srgbClr val="372F36"/>
                </a:solidFill>
                <a:latin typeface="Trebuchet MS"/>
                <a:ea typeface="Trebuchet MS"/>
                <a:cs typeface="Trebuchet MS"/>
                <a:sym typeface="Trebuchet MS"/>
              </a:rPr>
              <a:t>: </a:t>
            </a:r>
          </a:p>
          <a:p>
            <a:pPr marL="1275690" lvl="2" indent="-425230" algn="l">
              <a:lnSpc>
                <a:spcPts val="4136"/>
              </a:lnSpc>
              <a:buAutoNum type="alphaLcPeriod"/>
            </a:pPr>
            <a:r>
              <a:rPr lang="en-US" sz="2954" b="1">
                <a:solidFill>
                  <a:srgbClr val="372F36"/>
                </a:solidFill>
                <a:latin typeface="Trebuchet MS Bold"/>
                <a:ea typeface="Trebuchet MS Bold"/>
                <a:cs typeface="Trebuchet MS Bold"/>
                <a:sym typeface="Trebuchet MS Bold"/>
              </a:rPr>
              <a:t>HRNet</a:t>
            </a:r>
            <a:r>
              <a:rPr lang="en-US" sz="2954">
                <a:solidFill>
                  <a:srgbClr val="372F36"/>
                </a:solidFill>
                <a:latin typeface="Trebuchet MS"/>
                <a:ea typeface="Trebuchet MS"/>
                <a:cs typeface="Trebuchet MS"/>
                <a:sym typeface="Trebuchet MS"/>
              </a:rPr>
              <a:t>: CNN + heatmap-based</a:t>
            </a:r>
          </a:p>
          <a:p>
            <a:pPr marL="1275690" lvl="2" indent="-425230" algn="l">
              <a:lnSpc>
                <a:spcPts val="4136"/>
              </a:lnSpc>
              <a:buAutoNum type="alphaLcPeriod"/>
            </a:pPr>
            <a:r>
              <a:rPr lang="en-US" sz="2954" b="1">
                <a:solidFill>
                  <a:srgbClr val="372F36"/>
                </a:solidFill>
                <a:latin typeface="Trebuchet MS Bold"/>
                <a:ea typeface="Trebuchet MS Bold"/>
                <a:cs typeface="Trebuchet MS Bold"/>
                <a:sym typeface="Trebuchet MS Bold"/>
              </a:rPr>
              <a:t>ViTPose</a:t>
            </a:r>
            <a:r>
              <a:rPr lang="en-US" sz="2954">
                <a:solidFill>
                  <a:srgbClr val="372F36"/>
                </a:solidFill>
                <a:latin typeface="Trebuchet MS"/>
                <a:ea typeface="Trebuchet MS"/>
                <a:cs typeface="Trebuchet MS"/>
                <a:sym typeface="Trebuchet MS"/>
              </a:rPr>
              <a:t>: Transformer-based model</a:t>
            </a:r>
          </a:p>
          <a:p>
            <a:pPr marL="1275690" lvl="2" indent="-425230" algn="l">
              <a:lnSpc>
                <a:spcPts val="4136"/>
              </a:lnSpc>
              <a:buAutoNum type="alphaLcPeriod"/>
            </a:pPr>
            <a:r>
              <a:rPr lang="en-US" sz="2954" b="1">
                <a:solidFill>
                  <a:srgbClr val="372F36"/>
                </a:solidFill>
                <a:latin typeface="Trebuchet MS Bold"/>
                <a:ea typeface="Trebuchet MS Bold"/>
                <a:cs typeface="Trebuchet MS Bold"/>
                <a:sym typeface="Trebuchet MS Bold"/>
              </a:rPr>
              <a:t>YOLO-Pose</a:t>
            </a:r>
            <a:r>
              <a:rPr lang="en-US" sz="2954">
                <a:solidFill>
                  <a:srgbClr val="372F36"/>
                </a:solidFill>
                <a:latin typeface="Trebuchet MS"/>
                <a:ea typeface="Trebuchet MS"/>
                <a:cs typeface="Trebuchet MS"/>
                <a:sym typeface="Trebuchet MS"/>
              </a:rPr>
              <a:t>: CNN + regression-based</a:t>
            </a:r>
          </a:p>
          <a:p>
            <a:pPr marL="637845" lvl="1" indent="-318923" algn="l">
              <a:lnSpc>
                <a:spcPts val="4136"/>
              </a:lnSpc>
              <a:buFont typeface="Arial"/>
              <a:buChar char="•"/>
            </a:pPr>
            <a:r>
              <a:rPr lang="en-US" sz="2954" b="1" u="sng">
                <a:solidFill>
                  <a:srgbClr val="372F36"/>
                </a:solidFill>
                <a:latin typeface="Trebuchet MS Bold"/>
                <a:ea typeface="Trebuchet MS Bold"/>
                <a:cs typeface="Trebuchet MS Bold"/>
                <a:sym typeface="Trebuchet MS Bold"/>
              </a:rPr>
              <a:t>Dataset</a:t>
            </a:r>
            <a:r>
              <a:rPr lang="en-US" sz="2954">
                <a:solidFill>
                  <a:srgbClr val="372F36"/>
                </a:solidFill>
                <a:latin typeface="Trebuchet MS"/>
                <a:ea typeface="Trebuchet MS"/>
                <a:cs typeface="Trebuchet MS"/>
                <a:sym typeface="Trebuchet MS"/>
              </a:rPr>
              <a:t>: SUMediPose (3M+ images, 26 subjects, 63 keypoints)</a:t>
            </a:r>
          </a:p>
          <a:p>
            <a:pPr marL="637845" lvl="1" indent="-318923" algn="l">
              <a:lnSpc>
                <a:spcPts val="4136"/>
              </a:lnSpc>
              <a:buFont typeface="Arial"/>
              <a:buChar char="•"/>
            </a:pPr>
            <a:r>
              <a:rPr lang="en-US" sz="2954" b="1" u="sng">
                <a:solidFill>
                  <a:srgbClr val="372F36"/>
                </a:solidFill>
                <a:latin typeface="Trebuchet MS Bold"/>
                <a:ea typeface="Trebuchet MS Bold"/>
                <a:cs typeface="Trebuchet MS Bold"/>
                <a:sym typeface="Trebuchet MS Bold"/>
              </a:rPr>
              <a:t>Configurations</a:t>
            </a:r>
            <a:r>
              <a:rPr lang="en-US" sz="2954">
                <a:solidFill>
                  <a:srgbClr val="372F36"/>
                </a:solidFill>
                <a:latin typeface="Trebuchet MS"/>
                <a:ea typeface="Trebuchet MS"/>
                <a:cs typeface="Trebuchet MS"/>
                <a:sym typeface="Trebuchet MS"/>
              </a:rPr>
              <a:t>: 17, 34, 59 keypoint progressions</a:t>
            </a:r>
          </a:p>
          <a:p>
            <a:pPr marL="637845" lvl="1" indent="-318923" algn="l">
              <a:lnSpc>
                <a:spcPts val="4136"/>
              </a:lnSpc>
              <a:buFont typeface="Arial"/>
              <a:buChar char="•"/>
            </a:pPr>
            <a:r>
              <a:rPr lang="en-US" sz="2954" b="1" u="sng">
                <a:solidFill>
                  <a:srgbClr val="372F36"/>
                </a:solidFill>
                <a:latin typeface="Trebuchet MS Bold"/>
                <a:ea typeface="Trebuchet MS Bold"/>
                <a:cs typeface="Trebuchet MS Bold"/>
                <a:sym typeface="Trebuchet MS Bold"/>
              </a:rPr>
              <a:t>Evaluation</a:t>
            </a:r>
            <a:r>
              <a:rPr lang="en-US" sz="2954">
                <a:solidFill>
                  <a:srgbClr val="372F36"/>
                </a:solidFill>
                <a:latin typeface="Trebuchet MS"/>
                <a:ea typeface="Trebuchet MS"/>
                <a:cs typeface="Trebuchet MS"/>
                <a:sym typeface="Trebuchet MS"/>
              </a:rPr>
              <a:t>: 2D accuracy → 3D reconstruction → joint angles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2" grpId="0"/>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Freeform 11"/>
          <p:cNvSpPr/>
          <p:nvPr/>
        </p:nvSpPr>
        <p:spPr>
          <a:xfrm>
            <a:off x="2542049" y="2299862"/>
            <a:ext cx="3845243" cy="7243068"/>
          </a:xfrm>
          <a:custGeom>
            <a:avLst/>
            <a:gdLst/>
            <a:ahLst/>
            <a:cxnLst/>
            <a:rect l="l" t="t" r="r" b="b"/>
            <a:pathLst>
              <a:path w="3845243" h="7243068">
                <a:moveTo>
                  <a:pt x="0" y="0"/>
                </a:moveTo>
                <a:lnTo>
                  <a:pt x="3845244" y="0"/>
                </a:lnTo>
                <a:lnTo>
                  <a:pt x="3845244" y="7243067"/>
                </a:lnTo>
                <a:lnTo>
                  <a:pt x="0" y="7243067"/>
                </a:lnTo>
                <a:lnTo>
                  <a:pt x="0" y="0"/>
                </a:lnTo>
                <a:close/>
              </a:path>
            </a:pathLst>
          </a:custGeom>
          <a:blipFill>
            <a:blip r:embed="rId9"/>
            <a:stretch>
              <a:fillRect r="-500364"/>
            </a:stretch>
          </a:blipFill>
        </p:spPr>
        <p:txBody>
          <a:bodyPr/>
          <a:lstStyle/>
          <a:p>
            <a:endParaRPr lang="en-US"/>
          </a:p>
        </p:txBody>
      </p:sp>
      <p:sp>
        <p:nvSpPr>
          <p:cNvPr id="12" name="TextBox 12"/>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grpSp>
        <p:nvGrpSpPr>
          <p:cNvPr id="13" name="Group 13"/>
          <p:cNvGrpSpPr/>
          <p:nvPr/>
        </p:nvGrpSpPr>
        <p:grpSpPr>
          <a:xfrm>
            <a:off x="865347" y="283777"/>
            <a:ext cx="7143778" cy="1607982"/>
            <a:chOff x="0" y="0"/>
            <a:chExt cx="20064737" cy="4516342"/>
          </a:xfrm>
        </p:grpSpPr>
        <p:sp>
          <p:nvSpPr>
            <p:cNvPr id="14" name="Freeform 14"/>
            <p:cNvSpPr/>
            <p:nvPr/>
          </p:nvSpPr>
          <p:spPr>
            <a:xfrm>
              <a:off x="0" y="0"/>
              <a:ext cx="20064737" cy="4516342"/>
            </a:xfrm>
            <a:custGeom>
              <a:avLst/>
              <a:gdLst/>
              <a:ahLst/>
              <a:cxnLst/>
              <a:rect l="l" t="t" r="r" b="b"/>
              <a:pathLst>
                <a:path w="20064737" h="4516342">
                  <a:moveTo>
                    <a:pt x="0" y="0"/>
                  </a:moveTo>
                  <a:lnTo>
                    <a:pt x="20064737" y="0"/>
                  </a:lnTo>
                  <a:lnTo>
                    <a:pt x="20064737" y="4516342"/>
                  </a:lnTo>
                  <a:lnTo>
                    <a:pt x="0" y="4516342"/>
                  </a:lnTo>
                  <a:close/>
                </a:path>
              </a:pathLst>
            </a:custGeom>
            <a:solidFill>
              <a:srgbClr val="000000">
                <a:alpha val="0"/>
              </a:srgbClr>
            </a:solidFill>
          </p:spPr>
          <p:txBody>
            <a:bodyPr/>
            <a:lstStyle/>
            <a:p>
              <a:endParaRPr lang="en-US"/>
            </a:p>
          </p:txBody>
        </p:sp>
        <p:sp>
          <p:nvSpPr>
            <p:cNvPr id="15" name="TextBox 15"/>
            <p:cNvSpPr txBox="1"/>
            <p:nvPr/>
          </p:nvSpPr>
          <p:spPr>
            <a:xfrm>
              <a:off x="0" y="47625"/>
              <a:ext cx="20064737"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Method: 2D Evaluation</a:t>
              </a:r>
            </a:p>
          </p:txBody>
        </p:sp>
      </p:grpSp>
      <p:sp>
        <p:nvSpPr>
          <p:cNvPr id="16" name="Freeform 16"/>
          <p:cNvSpPr/>
          <p:nvPr/>
        </p:nvSpPr>
        <p:spPr>
          <a:xfrm>
            <a:off x="6374564" y="2299862"/>
            <a:ext cx="3875591" cy="7243068"/>
          </a:xfrm>
          <a:custGeom>
            <a:avLst/>
            <a:gdLst/>
            <a:ahLst/>
            <a:cxnLst/>
            <a:rect l="l" t="t" r="r" b="b"/>
            <a:pathLst>
              <a:path w="3875591" h="7243068">
                <a:moveTo>
                  <a:pt x="0" y="0"/>
                </a:moveTo>
                <a:lnTo>
                  <a:pt x="3875590" y="0"/>
                </a:lnTo>
                <a:lnTo>
                  <a:pt x="3875590" y="7243067"/>
                </a:lnTo>
                <a:lnTo>
                  <a:pt x="0" y="7243067"/>
                </a:lnTo>
                <a:lnTo>
                  <a:pt x="0" y="0"/>
                </a:lnTo>
                <a:close/>
              </a:path>
            </a:pathLst>
          </a:custGeom>
          <a:blipFill>
            <a:blip r:embed="rId9"/>
            <a:stretch>
              <a:fillRect l="-243524" r="-252138"/>
            </a:stretch>
          </a:blipFill>
        </p:spPr>
        <p:txBody>
          <a:bodyPr/>
          <a:lstStyle/>
          <a:p>
            <a:endParaRPr lang="en-US"/>
          </a:p>
        </p:txBody>
      </p:sp>
      <p:sp>
        <p:nvSpPr>
          <p:cNvPr id="17" name="Freeform 17"/>
          <p:cNvSpPr/>
          <p:nvPr/>
        </p:nvSpPr>
        <p:spPr>
          <a:xfrm>
            <a:off x="10250154" y="2299862"/>
            <a:ext cx="3814896" cy="7243068"/>
          </a:xfrm>
          <a:custGeom>
            <a:avLst/>
            <a:gdLst/>
            <a:ahLst/>
            <a:cxnLst/>
            <a:rect l="l" t="t" r="r" b="b"/>
            <a:pathLst>
              <a:path w="3814896" h="7243068">
                <a:moveTo>
                  <a:pt x="0" y="0"/>
                </a:moveTo>
                <a:lnTo>
                  <a:pt x="3814897" y="0"/>
                </a:lnTo>
                <a:lnTo>
                  <a:pt x="3814897" y="7243067"/>
                </a:lnTo>
                <a:lnTo>
                  <a:pt x="0" y="7243067"/>
                </a:lnTo>
                <a:lnTo>
                  <a:pt x="0" y="0"/>
                </a:lnTo>
                <a:close/>
              </a:path>
            </a:pathLst>
          </a:custGeom>
          <a:blipFill>
            <a:blip r:embed="rId9"/>
            <a:stretch>
              <a:fillRect l="-505140"/>
            </a:stretch>
          </a:blipFill>
        </p:spPr>
        <p:txBody>
          <a:bodyPr/>
          <a:lstStyle/>
          <a:p>
            <a:endParaRPr lang="en-US"/>
          </a:p>
        </p:txBody>
      </p:sp>
      <p:sp>
        <p:nvSpPr>
          <p:cNvPr id="18" name="Freeform 18"/>
          <p:cNvSpPr/>
          <p:nvPr/>
        </p:nvSpPr>
        <p:spPr>
          <a:xfrm>
            <a:off x="10432239" y="8024310"/>
            <a:ext cx="6938028" cy="1751386"/>
          </a:xfrm>
          <a:custGeom>
            <a:avLst/>
            <a:gdLst/>
            <a:ahLst/>
            <a:cxnLst/>
            <a:rect l="l" t="t" r="r" b="b"/>
            <a:pathLst>
              <a:path w="6938028" h="1751386">
                <a:moveTo>
                  <a:pt x="0" y="0"/>
                </a:moveTo>
                <a:lnTo>
                  <a:pt x="6938028" y="0"/>
                </a:lnTo>
                <a:lnTo>
                  <a:pt x="6938028" y="1751387"/>
                </a:lnTo>
                <a:lnTo>
                  <a:pt x="0" y="1751387"/>
                </a:lnTo>
                <a:lnTo>
                  <a:pt x="0" y="0"/>
                </a:lnTo>
                <a:close/>
              </a:path>
            </a:pathLst>
          </a:custGeom>
          <a:blipFill>
            <a:blip r:embed="rId9"/>
            <a:stretch>
              <a:fillRect l="-237266" t="-400339" r="-80539" b="-18953"/>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Freeform 11"/>
          <p:cNvSpPr/>
          <p:nvPr/>
        </p:nvSpPr>
        <p:spPr>
          <a:xfrm>
            <a:off x="9487109" y="3260715"/>
            <a:ext cx="7883158" cy="5261394"/>
          </a:xfrm>
          <a:custGeom>
            <a:avLst/>
            <a:gdLst/>
            <a:ahLst/>
            <a:cxnLst/>
            <a:rect l="l" t="t" r="r" b="b"/>
            <a:pathLst>
              <a:path w="7883158" h="5261394">
                <a:moveTo>
                  <a:pt x="0" y="0"/>
                </a:moveTo>
                <a:lnTo>
                  <a:pt x="7883158" y="0"/>
                </a:lnTo>
                <a:lnTo>
                  <a:pt x="7883158" y="5261394"/>
                </a:lnTo>
                <a:lnTo>
                  <a:pt x="0" y="5261394"/>
                </a:lnTo>
                <a:lnTo>
                  <a:pt x="0" y="0"/>
                </a:lnTo>
                <a:close/>
              </a:path>
            </a:pathLst>
          </a:custGeom>
          <a:blipFill>
            <a:blip r:embed="rId9"/>
            <a:stretch>
              <a:fillRect t="-100000" r="-98121"/>
            </a:stretch>
          </a:blipFill>
        </p:spPr>
        <p:txBody>
          <a:bodyPr/>
          <a:lstStyle/>
          <a:p>
            <a:endParaRPr lang="en-US"/>
          </a:p>
        </p:txBody>
      </p:sp>
      <p:sp>
        <p:nvSpPr>
          <p:cNvPr id="12" name="Freeform 12"/>
          <p:cNvSpPr/>
          <p:nvPr/>
        </p:nvSpPr>
        <p:spPr>
          <a:xfrm>
            <a:off x="1028700" y="3260715"/>
            <a:ext cx="7842232" cy="5249798"/>
          </a:xfrm>
          <a:custGeom>
            <a:avLst/>
            <a:gdLst/>
            <a:ahLst/>
            <a:cxnLst/>
            <a:rect l="l" t="t" r="r" b="b"/>
            <a:pathLst>
              <a:path w="7842232" h="5249798">
                <a:moveTo>
                  <a:pt x="0" y="0"/>
                </a:moveTo>
                <a:lnTo>
                  <a:pt x="7842232" y="0"/>
                </a:lnTo>
                <a:lnTo>
                  <a:pt x="7842232" y="5249798"/>
                </a:lnTo>
                <a:lnTo>
                  <a:pt x="0" y="5249798"/>
                </a:lnTo>
                <a:lnTo>
                  <a:pt x="0" y="0"/>
                </a:lnTo>
                <a:close/>
              </a:path>
            </a:pathLst>
          </a:custGeom>
          <a:blipFill>
            <a:blip r:embed="rId10"/>
            <a:stretch>
              <a:fillRect t="-100441" r="-99155"/>
            </a:stretch>
          </a:blipFill>
        </p:spPr>
        <p:txBody>
          <a:bodyPr/>
          <a:lstStyle/>
          <a:p>
            <a:endParaRPr lang="en-US"/>
          </a:p>
        </p:txBody>
      </p:sp>
      <p:sp>
        <p:nvSpPr>
          <p:cNvPr id="13" name="TextBox 13"/>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grpSp>
        <p:nvGrpSpPr>
          <p:cNvPr id="14" name="Group 14"/>
          <p:cNvGrpSpPr/>
          <p:nvPr/>
        </p:nvGrpSpPr>
        <p:grpSpPr>
          <a:xfrm>
            <a:off x="865347" y="313420"/>
            <a:ext cx="9119440" cy="1607982"/>
            <a:chOff x="0" y="0"/>
            <a:chExt cx="25613780" cy="4516342"/>
          </a:xfrm>
        </p:grpSpPr>
        <p:sp>
          <p:nvSpPr>
            <p:cNvPr id="15" name="Freeform 15"/>
            <p:cNvSpPr/>
            <p:nvPr/>
          </p:nvSpPr>
          <p:spPr>
            <a:xfrm>
              <a:off x="0" y="0"/>
              <a:ext cx="25613781" cy="4516342"/>
            </a:xfrm>
            <a:custGeom>
              <a:avLst/>
              <a:gdLst/>
              <a:ahLst/>
              <a:cxnLst/>
              <a:rect l="l" t="t" r="r" b="b"/>
              <a:pathLst>
                <a:path w="25613781" h="4516342">
                  <a:moveTo>
                    <a:pt x="0" y="0"/>
                  </a:moveTo>
                  <a:lnTo>
                    <a:pt x="25613781" y="0"/>
                  </a:lnTo>
                  <a:lnTo>
                    <a:pt x="25613781" y="4516342"/>
                  </a:lnTo>
                  <a:lnTo>
                    <a:pt x="0" y="4516342"/>
                  </a:lnTo>
                  <a:close/>
                </a:path>
              </a:pathLst>
            </a:custGeom>
            <a:solidFill>
              <a:srgbClr val="000000">
                <a:alpha val="0"/>
              </a:srgbClr>
            </a:solidFill>
          </p:spPr>
          <p:txBody>
            <a:bodyPr/>
            <a:lstStyle/>
            <a:p>
              <a:endParaRPr lang="en-US"/>
            </a:p>
          </p:txBody>
        </p:sp>
        <p:sp>
          <p:nvSpPr>
            <p:cNvPr id="16" name="TextBox 16"/>
            <p:cNvSpPr txBox="1"/>
            <p:nvPr/>
          </p:nvSpPr>
          <p:spPr>
            <a:xfrm>
              <a:off x="0" y="47625"/>
              <a:ext cx="25613780"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2D Pose Estimation Examples</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77833"/>
            <a:ext cx="18288000" cy="413930"/>
            <a:chOff x="0" y="0"/>
            <a:chExt cx="24384000" cy="551906"/>
          </a:xfrm>
        </p:grpSpPr>
        <p:sp>
          <p:nvSpPr>
            <p:cNvPr id="3" name="Freeform 3"/>
            <p:cNvSpPr/>
            <p:nvPr/>
          </p:nvSpPr>
          <p:spPr>
            <a:xfrm>
              <a:off x="0" y="0"/>
              <a:ext cx="24384000" cy="551942"/>
            </a:xfrm>
            <a:custGeom>
              <a:avLst/>
              <a:gdLst/>
              <a:ahLst/>
              <a:cxnLst/>
              <a:rect l="l" t="t" r="r" b="b"/>
              <a:pathLst>
                <a:path w="24384000" h="551942">
                  <a:moveTo>
                    <a:pt x="0" y="0"/>
                  </a:moveTo>
                  <a:lnTo>
                    <a:pt x="24384000" y="0"/>
                  </a:lnTo>
                  <a:lnTo>
                    <a:pt x="24384000" y="551942"/>
                  </a:lnTo>
                  <a:lnTo>
                    <a:pt x="0" y="551942"/>
                  </a:lnTo>
                  <a:close/>
                </a:path>
              </a:pathLst>
            </a:custGeom>
            <a:solidFill>
              <a:srgbClr val="FFFFFF"/>
            </a:solidFill>
          </p:spPr>
          <p:txBody>
            <a:bodyPr/>
            <a:lstStyle/>
            <a:p>
              <a:endParaRPr lang="en-US"/>
            </a:p>
          </p:txBody>
        </p:sp>
      </p:grpSp>
      <p:sp>
        <p:nvSpPr>
          <p:cNvPr id="4" name="AutoShape 4"/>
          <p:cNvSpPr/>
          <p:nvPr/>
        </p:nvSpPr>
        <p:spPr>
          <a:xfrm rot="5363">
            <a:off x="-14299" y="9875709"/>
            <a:ext cx="18316597" cy="0"/>
          </a:xfrm>
          <a:prstGeom prst="line">
            <a:avLst/>
          </a:prstGeom>
          <a:ln w="19050" cap="rnd">
            <a:solidFill>
              <a:srgbClr val="B79962"/>
            </a:solidFill>
            <a:prstDash val="solid"/>
            <a:headEnd type="none" w="sm" len="sm"/>
            <a:tailEnd type="none" w="sm" len="sm"/>
          </a:ln>
        </p:spPr>
        <p:txBody>
          <a:bodyPr/>
          <a:lstStyle/>
          <a:p>
            <a:endParaRPr lang="en-US"/>
          </a:p>
        </p:txBody>
      </p:sp>
      <p:grpSp>
        <p:nvGrpSpPr>
          <p:cNvPr id="5" name="Group 5"/>
          <p:cNvGrpSpPr/>
          <p:nvPr/>
        </p:nvGrpSpPr>
        <p:grpSpPr>
          <a:xfrm>
            <a:off x="0" y="-19050"/>
            <a:ext cx="18288000" cy="2128127"/>
            <a:chOff x="0" y="0"/>
            <a:chExt cx="24384000" cy="2837502"/>
          </a:xfrm>
        </p:grpSpPr>
        <p:sp>
          <p:nvSpPr>
            <p:cNvPr id="6" name="Freeform 6"/>
            <p:cNvSpPr/>
            <p:nvPr/>
          </p:nvSpPr>
          <p:spPr>
            <a:xfrm>
              <a:off x="0" y="0"/>
              <a:ext cx="24384000" cy="2837561"/>
            </a:xfrm>
            <a:custGeom>
              <a:avLst/>
              <a:gdLst/>
              <a:ahLst/>
              <a:cxnLst/>
              <a:rect l="l" t="t" r="r" b="b"/>
              <a:pathLst>
                <a:path w="24384000" h="2837561">
                  <a:moveTo>
                    <a:pt x="0" y="0"/>
                  </a:moveTo>
                  <a:lnTo>
                    <a:pt x="24384000" y="0"/>
                  </a:lnTo>
                  <a:lnTo>
                    <a:pt x="24384000" y="2837561"/>
                  </a:lnTo>
                  <a:lnTo>
                    <a:pt x="0" y="2837561"/>
                  </a:lnTo>
                  <a:close/>
                </a:path>
              </a:pathLst>
            </a:custGeom>
            <a:solidFill>
              <a:srgbClr val="FFFFFF"/>
            </a:solidFill>
          </p:spPr>
          <p:txBody>
            <a:bodyPr/>
            <a:lstStyle/>
            <a:p>
              <a:endParaRPr lang="en-US"/>
            </a:p>
          </p:txBody>
        </p:sp>
      </p:grpSp>
      <p:sp>
        <p:nvSpPr>
          <p:cNvPr id="7" name="Freeform 7"/>
          <p:cNvSpPr/>
          <p:nvPr/>
        </p:nvSpPr>
        <p:spPr>
          <a:xfrm>
            <a:off x="14376684" y="1"/>
            <a:ext cx="3914605" cy="2116248"/>
          </a:xfrm>
          <a:custGeom>
            <a:avLst/>
            <a:gdLst/>
            <a:ahLst/>
            <a:cxnLst/>
            <a:rect l="l" t="t" r="r" b="b"/>
            <a:pathLst>
              <a:path w="3914605" h="2116248">
                <a:moveTo>
                  <a:pt x="0" y="0"/>
                </a:moveTo>
                <a:lnTo>
                  <a:pt x="3914606" y="0"/>
                </a:lnTo>
                <a:lnTo>
                  <a:pt x="3914606" y="2116249"/>
                </a:lnTo>
                <a:lnTo>
                  <a:pt x="0" y="2116249"/>
                </a:lnTo>
                <a:lnTo>
                  <a:pt x="0" y="0"/>
                </a:lnTo>
                <a:close/>
              </a:path>
            </a:pathLst>
          </a:custGeom>
          <a:blipFill>
            <a:blip r:embed="rId3">
              <a:extLst>
                <a:ext uri="{96DAC541-7B7A-43D3-8B79-37D633B846F1}">
                  <asvg:svgBlip xmlns:asvg="http://schemas.microsoft.com/office/drawing/2016/SVG/main" r:embed="rId4"/>
                </a:ext>
              </a:extLst>
            </a:blip>
            <a:stretch>
              <a:fillRect t="-182" b="-182"/>
            </a:stretch>
          </a:blipFill>
        </p:spPr>
        <p:txBody>
          <a:bodyPr/>
          <a:lstStyle/>
          <a:p>
            <a:endParaRPr lang="en-US"/>
          </a:p>
        </p:txBody>
      </p:sp>
      <p:sp>
        <p:nvSpPr>
          <p:cNvPr id="8" name="AutoShape 8"/>
          <p:cNvSpPr/>
          <p:nvPr/>
        </p:nvSpPr>
        <p:spPr>
          <a:xfrm rot="1566">
            <a:off x="-538165" y="2120614"/>
            <a:ext cx="20899213" cy="0"/>
          </a:xfrm>
          <a:prstGeom prst="line">
            <a:avLst/>
          </a:prstGeom>
          <a:ln w="9525" cap="rnd">
            <a:solidFill>
              <a:srgbClr val="61223B"/>
            </a:solidFill>
            <a:prstDash val="solid"/>
            <a:headEnd type="none" w="sm" len="sm"/>
            <a:tailEnd type="none" w="sm" len="sm"/>
          </a:ln>
        </p:spPr>
        <p:txBody>
          <a:bodyPr/>
          <a:lstStyle/>
          <a:p>
            <a:endParaRPr lang="en-US"/>
          </a:p>
        </p:txBody>
      </p:sp>
      <p:sp>
        <p:nvSpPr>
          <p:cNvPr id="9" name="Freeform 9"/>
          <p:cNvSpPr/>
          <p:nvPr/>
        </p:nvSpPr>
        <p:spPr>
          <a:xfrm>
            <a:off x="-11927" y="-3"/>
            <a:ext cx="18306000" cy="2116252"/>
          </a:xfrm>
          <a:custGeom>
            <a:avLst/>
            <a:gdLst/>
            <a:ahLst/>
            <a:cxnLst/>
            <a:rect l="l" t="t" r="r" b="b"/>
            <a:pathLst>
              <a:path w="18306000" h="2116252">
                <a:moveTo>
                  <a:pt x="0" y="0"/>
                </a:moveTo>
                <a:lnTo>
                  <a:pt x="18306001" y="0"/>
                </a:lnTo>
                <a:lnTo>
                  <a:pt x="18306001" y="2116253"/>
                </a:lnTo>
                <a:lnTo>
                  <a:pt x="0" y="2116253"/>
                </a:lnTo>
                <a:lnTo>
                  <a:pt x="0" y="0"/>
                </a:lnTo>
                <a:close/>
              </a:path>
            </a:pathLst>
          </a:custGeom>
          <a:blipFill>
            <a:blip r:embed="rId5">
              <a:extLst>
                <a:ext uri="{96DAC541-7B7A-43D3-8B79-37D633B846F1}">
                  <asvg:svgBlip xmlns:asvg="http://schemas.microsoft.com/office/drawing/2016/SVG/main" r:embed="rId6"/>
                </a:ext>
              </a:extLst>
            </a:blip>
            <a:stretch>
              <a:fillRect l="-12011" t="-248802" r="-12133" b="-26663"/>
            </a:stretch>
          </a:blipFill>
        </p:spPr>
        <p:txBody>
          <a:bodyPr/>
          <a:lstStyle/>
          <a:p>
            <a:endParaRPr lang="en-US"/>
          </a:p>
        </p:txBody>
      </p:sp>
      <p:sp>
        <p:nvSpPr>
          <p:cNvPr id="10" name="Freeform 10"/>
          <p:cNvSpPr/>
          <p:nvPr/>
        </p:nvSpPr>
        <p:spPr>
          <a:xfrm>
            <a:off x="14376684" y="1"/>
            <a:ext cx="3914604" cy="2116248"/>
          </a:xfrm>
          <a:custGeom>
            <a:avLst/>
            <a:gdLst/>
            <a:ahLst/>
            <a:cxnLst/>
            <a:rect l="l" t="t" r="r" b="b"/>
            <a:pathLst>
              <a:path w="3914604" h="2116248">
                <a:moveTo>
                  <a:pt x="0" y="0"/>
                </a:moveTo>
                <a:lnTo>
                  <a:pt x="3914604" y="0"/>
                </a:lnTo>
                <a:lnTo>
                  <a:pt x="3914604" y="2116249"/>
                </a:lnTo>
                <a:lnTo>
                  <a:pt x="0" y="2116249"/>
                </a:lnTo>
                <a:lnTo>
                  <a:pt x="0" y="0"/>
                </a:lnTo>
                <a:close/>
              </a:path>
            </a:pathLst>
          </a:custGeom>
          <a:blipFill>
            <a:blip r:embed="rId7">
              <a:extLst>
                <a:ext uri="{96DAC541-7B7A-43D3-8B79-37D633B846F1}">
                  <asvg:svgBlip xmlns:asvg="http://schemas.microsoft.com/office/drawing/2016/SVG/main" r:embed="rId8"/>
                </a:ext>
              </a:extLst>
            </a:blip>
            <a:stretch>
              <a:fillRect b="-365"/>
            </a:stretch>
          </a:blipFill>
        </p:spPr>
        <p:txBody>
          <a:bodyPr/>
          <a:lstStyle/>
          <a:p>
            <a:endParaRPr lang="en-US"/>
          </a:p>
        </p:txBody>
      </p:sp>
      <p:sp>
        <p:nvSpPr>
          <p:cNvPr id="11" name="Freeform 11"/>
          <p:cNvSpPr/>
          <p:nvPr/>
        </p:nvSpPr>
        <p:spPr>
          <a:xfrm>
            <a:off x="766243" y="3306982"/>
            <a:ext cx="10057559" cy="5168860"/>
          </a:xfrm>
          <a:custGeom>
            <a:avLst/>
            <a:gdLst/>
            <a:ahLst/>
            <a:cxnLst/>
            <a:rect l="l" t="t" r="r" b="b"/>
            <a:pathLst>
              <a:path w="10057559" h="5168860">
                <a:moveTo>
                  <a:pt x="0" y="0"/>
                </a:moveTo>
                <a:lnTo>
                  <a:pt x="10057559" y="0"/>
                </a:lnTo>
                <a:lnTo>
                  <a:pt x="10057559" y="5168860"/>
                </a:lnTo>
                <a:lnTo>
                  <a:pt x="0" y="5168860"/>
                </a:lnTo>
                <a:lnTo>
                  <a:pt x="0" y="0"/>
                </a:lnTo>
                <a:close/>
              </a:path>
            </a:pathLst>
          </a:custGeom>
          <a:blipFill>
            <a:blip r:embed="rId9"/>
            <a:stretch>
              <a:fillRect b="-101116"/>
            </a:stretch>
          </a:blipFill>
        </p:spPr>
        <p:txBody>
          <a:bodyPr/>
          <a:lstStyle/>
          <a:p>
            <a:endParaRPr lang="en-US"/>
          </a:p>
        </p:txBody>
      </p:sp>
      <p:sp>
        <p:nvSpPr>
          <p:cNvPr id="12" name="Freeform 12"/>
          <p:cNvSpPr/>
          <p:nvPr/>
        </p:nvSpPr>
        <p:spPr>
          <a:xfrm>
            <a:off x="11886376" y="3306982"/>
            <a:ext cx="5629528" cy="5168860"/>
          </a:xfrm>
          <a:custGeom>
            <a:avLst/>
            <a:gdLst/>
            <a:ahLst/>
            <a:cxnLst/>
            <a:rect l="l" t="t" r="r" b="b"/>
            <a:pathLst>
              <a:path w="5629528" h="5168860">
                <a:moveTo>
                  <a:pt x="0" y="0"/>
                </a:moveTo>
                <a:lnTo>
                  <a:pt x="5629528" y="0"/>
                </a:lnTo>
                <a:lnTo>
                  <a:pt x="5629528" y="5168860"/>
                </a:lnTo>
                <a:lnTo>
                  <a:pt x="0" y="5168860"/>
                </a:lnTo>
                <a:lnTo>
                  <a:pt x="0" y="0"/>
                </a:lnTo>
                <a:close/>
              </a:path>
            </a:pathLst>
          </a:custGeom>
          <a:blipFill>
            <a:blip r:embed="rId10"/>
            <a:stretch>
              <a:fillRect l="-2685" t="-8202"/>
            </a:stretch>
          </a:blipFill>
        </p:spPr>
        <p:txBody>
          <a:bodyPr/>
          <a:lstStyle/>
          <a:p>
            <a:endParaRPr lang="en-US"/>
          </a:p>
        </p:txBody>
      </p:sp>
      <p:grpSp>
        <p:nvGrpSpPr>
          <p:cNvPr id="13" name="Group 13"/>
          <p:cNvGrpSpPr/>
          <p:nvPr/>
        </p:nvGrpSpPr>
        <p:grpSpPr>
          <a:xfrm>
            <a:off x="865347" y="313420"/>
            <a:ext cx="7871425" cy="1607982"/>
            <a:chOff x="0" y="0"/>
            <a:chExt cx="22108482" cy="4516342"/>
          </a:xfrm>
        </p:grpSpPr>
        <p:sp>
          <p:nvSpPr>
            <p:cNvPr id="14" name="Freeform 14"/>
            <p:cNvSpPr/>
            <p:nvPr/>
          </p:nvSpPr>
          <p:spPr>
            <a:xfrm>
              <a:off x="0" y="0"/>
              <a:ext cx="22108482" cy="4516342"/>
            </a:xfrm>
            <a:custGeom>
              <a:avLst/>
              <a:gdLst/>
              <a:ahLst/>
              <a:cxnLst/>
              <a:rect l="l" t="t" r="r" b="b"/>
              <a:pathLst>
                <a:path w="22108482" h="4516342">
                  <a:moveTo>
                    <a:pt x="0" y="0"/>
                  </a:moveTo>
                  <a:lnTo>
                    <a:pt x="22108482" y="0"/>
                  </a:lnTo>
                  <a:lnTo>
                    <a:pt x="22108482" y="4516342"/>
                  </a:lnTo>
                  <a:lnTo>
                    <a:pt x="0" y="4516342"/>
                  </a:lnTo>
                  <a:close/>
                </a:path>
              </a:pathLst>
            </a:custGeom>
            <a:solidFill>
              <a:srgbClr val="000000">
                <a:alpha val="0"/>
              </a:srgbClr>
            </a:solidFill>
          </p:spPr>
          <p:txBody>
            <a:bodyPr/>
            <a:lstStyle/>
            <a:p>
              <a:endParaRPr lang="en-US"/>
            </a:p>
          </p:txBody>
        </p:sp>
        <p:sp>
          <p:nvSpPr>
            <p:cNvPr id="15" name="TextBox 15"/>
            <p:cNvSpPr txBox="1"/>
            <p:nvPr/>
          </p:nvSpPr>
          <p:spPr>
            <a:xfrm>
              <a:off x="0" y="47625"/>
              <a:ext cx="22108482" cy="4468717"/>
            </a:xfrm>
            <a:prstGeom prst="rect">
              <a:avLst/>
            </a:prstGeom>
          </p:spPr>
          <p:txBody>
            <a:bodyPr lIns="0" tIns="0" rIns="0" bIns="0" rtlCol="0" anchor="ctr"/>
            <a:lstStyle/>
            <a:p>
              <a:pPr algn="ctr">
                <a:lnSpc>
                  <a:spcPts val="5615"/>
                </a:lnSpc>
              </a:pPr>
              <a:r>
                <a:rPr lang="en-US" sz="5199" b="1">
                  <a:solidFill>
                    <a:srgbClr val="FFFFFF"/>
                  </a:solidFill>
                  <a:latin typeface="Trebuchet MS Bold"/>
                  <a:ea typeface="Trebuchet MS Bold"/>
                  <a:cs typeface="Trebuchet MS Bold"/>
                  <a:sym typeface="Trebuchet MS Bold"/>
                </a:rPr>
                <a:t>Method: 3D Triangulation</a:t>
              </a:r>
            </a:p>
          </p:txBody>
        </p:sp>
      </p:grpSp>
      <p:sp>
        <p:nvSpPr>
          <p:cNvPr id="16" name="Freeform 16"/>
          <p:cNvSpPr/>
          <p:nvPr/>
        </p:nvSpPr>
        <p:spPr>
          <a:xfrm rot="3418536">
            <a:off x="11093084" y="2004636"/>
            <a:ext cx="1871205" cy="2395143"/>
          </a:xfrm>
          <a:custGeom>
            <a:avLst/>
            <a:gdLst/>
            <a:ahLst/>
            <a:cxnLst/>
            <a:rect l="l" t="t" r="r" b="b"/>
            <a:pathLst>
              <a:path w="1871205" h="2395143">
                <a:moveTo>
                  <a:pt x="0" y="0"/>
                </a:moveTo>
                <a:lnTo>
                  <a:pt x="1871205" y="0"/>
                </a:lnTo>
                <a:lnTo>
                  <a:pt x="1871205" y="2395142"/>
                </a:lnTo>
                <a:lnTo>
                  <a:pt x="0" y="23951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TextBox 17"/>
          <p:cNvSpPr txBox="1"/>
          <p:nvPr/>
        </p:nvSpPr>
        <p:spPr>
          <a:xfrm>
            <a:off x="865347" y="9932671"/>
            <a:ext cx="16504920" cy="317823"/>
          </a:xfrm>
          <a:prstGeom prst="rect">
            <a:avLst/>
          </a:prstGeom>
        </p:spPr>
        <p:txBody>
          <a:bodyPr lIns="0" tIns="0" rIns="0" bIns="0" rtlCol="0" anchor="t">
            <a:spAutoFit/>
          </a:bodyPr>
          <a:lstStyle/>
          <a:p>
            <a:pPr algn="l">
              <a:lnSpc>
                <a:spcPts val="1800"/>
              </a:lnSpc>
            </a:pPr>
            <a:r>
              <a:rPr lang="en-US" sz="1500">
                <a:solidFill>
                  <a:srgbClr val="61223B"/>
                </a:solidFill>
                <a:latin typeface="Trebuchet MS"/>
                <a:ea typeface="Trebuchet MS"/>
                <a:cs typeface="Trebuchet MS"/>
                <a:sym typeface="Trebuchet MS"/>
              </a:rPr>
              <a:t>Engineering · EyobuNjineli · Ingenieurswese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2274</Words>
  <Application>Microsoft Office PowerPoint</Application>
  <PresentationFormat>Custom</PresentationFormat>
  <Paragraphs>346</Paragraphs>
  <Slides>25</Slides>
  <Notes>25</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Canva Sans Bold</vt:lpstr>
      <vt:lpstr>Arial</vt:lpstr>
      <vt:lpstr>Canva Sans</vt:lpstr>
      <vt:lpstr>Trebuchet MS</vt:lpstr>
      <vt:lpstr>Calibri</vt:lpstr>
      <vt:lpstr>Trebuchet MS Bold</vt:lpstr>
      <vt:lpstr>IBM Plex Sans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SASB_CS</dc:title>
  <cp:lastModifiedBy>Schreuder, C, Mev [22689494@sun.ac.za]</cp:lastModifiedBy>
  <cp:revision>4</cp:revision>
  <dcterms:created xsi:type="dcterms:W3CDTF">2006-08-16T00:00:00Z</dcterms:created>
  <dcterms:modified xsi:type="dcterms:W3CDTF">2025-09-03T06:09:21Z</dcterms:modified>
  <dc:identifier>DAGws5lk9_s</dc:identifier>
</cp:coreProperties>
</file>